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300" r:id="rId3"/>
    <p:sldId id="328" r:id="rId4"/>
    <p:sldId id="326" r:id="rId5"/>
    <p:sldId id="327" r:id="rId6"/>
    <p:sldId id="305" r:id="rId7"/>
    <p:sldId id="306" r:id="rId8"/>
    <p:sldId id="322" r:id="rId9"/>
    <p:sldId id="309" r:id="rId10"/>
    <p:sldId id="312" r:id="rId11"/>
    <p:sldId id="310" r:id="rId12"/>
    <p:sldId id="314" r:id="rId13"/>
    <p:sldId id="315" r:id="rId14"/>
    <p:sldId id="299" r:id="rId15"/>
    <p:sldId id="259" r:id="rId16"/>
    <p:sldId id="264" r:id="rId17"/>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ata Ankudowicz" initials="BA" lastIdx="10" clrIdx="0">
    <p:extLst>
      <p:ext uri="{19B8F6BF-5375-455C-9EA6-DF929625EA0E}">
        <p15:presenceInfo xmlns:p15="http://schemas.microsoft.com/office/powerpoint/2012/main" userId="S-1-5-21-2307463862-1796714280-2582106076-3653" providerId="AD"/>
      </p:ext>
    </p:extLst>
  </p:cmAuthor>
  <p:cmAuthor id="2" name="Your User Name" initials="YUN"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6" autoAdjust="0"/>
    <p:restoredTop sz="94668" autoAdjust="0"/>
  </p:normalViewPr>
  <p:slideViewPr>
    <p:cSldViewPr>
      <p:cViewPr varScale="1">
        <p:scale>
          <a:sx n="83" d="100"/>
          <a:sy n="83" d="100"/>
        </p:scale>
        <p:origin x="120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ACA7BD-96D1-4A05-A7FB-1DAA4D5B2D6C}"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pl-PL"/>
        </a:p>
      </dgm:t>
    </dgm:pt>
    <dgm:pt modelId="{C334ECD7-F7C5-4C4F-AB0E-713F0D665697}">
      <dgm:prSet phldrT="[Tekst]" custT="1"/>
      <dgm:spPr>
        <a:noFill/>
        <a:ln>
          <a:solidFill>
            <a:srgbClr val="FFCC00"/>
          </a:solidFill>
          <a:prstDash val="sysDash"/>
        </a:ln>
      </dgm:spPr>
      <dgm:t>
        <a:bodyPr/>
        <a:lstStyle/>
        <a:p>
          <a:pPr algn="just"/>
          <a:endParaRPr lang="pl-PL" sz="1200" dirty="0" smtClean="0">
            <a:solidFill>
              <a:schemeClr val="tx1"/>
            </a:solidFill>
            <a:latin typeface="Arial" pitchFamily="34" charset="0"/>
            <a:cs typeface="Arial" pitchFamily="34" charset="0"/>
          </a:endParaRPr>
        </a:p>
      </dgm:t>
    </dgm:pt>
    <dgm:pt modelId="{F5E0FC81-BEEF-4B0E-863E-DCA69E186A08}" type="sibTrans" cxnId="{D7804F62-F3E9-4410-B635-EB664A0D3EE0}">
      <dgm:prSet/>
      <dgm:spPr/>
      <dgm:t>
        <a:bodyPr/>
        <a:lstStyle/>
        <a:p>
          <a:endParaRPr lang="pl-PL"/>
        </a:p>
      </dgm:t>
    </dgm:pt>
    <dgm:pt modelId="{498A9E1E-BCC8-4F0F-BC79-254F398AEE77}" type="parTrans" cxnId="{D7804F62-F3E9-4410-B635-EB664A0D3EE0}">
      <dgm:prSet/>
      <dgm:spPr/>
      <dgm:t>
        <a:bodyPr/>
        <a:lstStyle/>
        <a:p>
          <a:endParaRPr lang="pl-PL"/>
        </a:p>
      </dgm:t>
    </dgm:pt>
    <dgm:pt modelId="{DD653B6C-DFF7-464F-A0B1-B26C5857E1A7}" type="pres">
      <dgm:prSet presAssocID="{4BACA7BD-96D1-4A05-A7FB-1DAA4D5B2D6C}" presName="linear" presStyleCnt="0">
        <dgm:presLayoutVars>
          <dgm:dir/>
          <dgm:resizeHandles val="exact"/>
        </dgm:presLayoutVars>
      </dgm:prSet>
      <dgm:spPr/>
      <dgm:t>
        <a:bodyPr/>
        <a:lstStyle/>
        <a:p>
          <a:endParaRPr lang="pl-PL"/>
        </a:p>
      </dgm:t>
    </dgm:pt>
    <dgm:pt modelId="{220BB8F7-D8B6-4510-A3D2-78A28B84D065}" type="pres">
      <dgm:prSet presAssocID="{C334ECD7-F7C5-4C4F-AB0E-713F0D665697}" presName="comp" presStyleCnt="0"/>
      <dgm:spPr/>
    </dgm:pt>
    <dgm:pt modelId="{9FC189E7-72A2-449E-86AF-512D9A463E12}" type="pres">
      <dgm:prSet presAssocID="{C334ECD7-F7C5-4C4F-AB0E-713F0D665697}" presName="box" presStyleLbl="node1" presStyleIdx="0" presStyleCnt="1"/>
      <dgm:spPr/>
      <dgm:t>
        <a:bodyPr/>
        <a:lstStyle/>
        <a:p>
          <a:endParaRPr lang="pl-PL"/>
        </a:p>
      </dgm:t>
    </dgm:pt>
    <dgm:pt modelId="{7E6FF60A-1917-4C1D-B114-7396F4798C77}" type="pres">
      <dgm:prSet presAssocID="{C334ECD7-F7C5-4C4F-AB0E-713F0D665697}" presName="img" presStyleLbl="fgImgPlace1" presStyleIdx="0" presStyleCnt="1" custScaleX="92448" custScaleY="77233" custLinFactNeighborX="-12090" custLinFactNeighborY="-434"/>
      <dgm:spPr>
        <a:blipFill rotWithShape="0">
          <a:blip xmlns:r="http://schemas.openxmlformats.org/officeDocument/2006/relationships" r:embed="rId1"/>
          <a:stretch>
            <a:fillRect/>
          </a:stretch>
        </a:blipFill>
      </dgm:spPr>
    </dgm:pt>
    <dgm:pt modelId="{DDF60953-BCE6-4336-AE30-99F846946B26}" type="pres">
      <dgm:prSet presAssocID="{C334ECD7-F7C5-4C4F-AB0E-713F0D665697}" presName="text" presStyleLbl="node1" presStyleIdx="0" presStyleCnt="1">
        <dgm:presLayoutVars>
          <dgm:bulletEnabled val="1"/>
        </dgm:presLayoutVars>
      </dgm:prSet>
      <dgm:spPr/>
      <dgm:t>
        <a:bodyPr/>
        <a:lstStyle/>
        <a:p>
          <a:endParaRPr lang="pl-PL"/>
        </a:p>
      </dgm:t>
    </dgm:pt>
  </dgm:ptLst>
  <dgm:cxnLst>
    <dgm:cxn modelId="{2DE5E7B0-D301-465F-B137-6A19C24B3AB6}" type="presOf" srcId="{C334ECD7-F7C5-4C4F-AB0E-713F0D665697}" destId="{9FC189E7-72A2-449E-86AF-512D9A463E12}" srcOrd="0" destOrd="0" presId="urn:microsoft.com/office/officeart/2005/8/layout/vList4#2"/>
    <dgm:cxn modelId="{B065A2DC-B4F5-46F1-A2A6-E1FD7A6619C5}" type="presOf" srcId="{4BACA7BD-96D1-4A05-A7FB-1DAA4D5B2D6C}" destId="{DD653B6C-DFF7-464F-A0B1-B26C5857E1A7}" srcOrd="0" destOrd="0" presId="urn:microsoft.com/office/officeart/2005/8/layout/vList4#2"/>
    <dgm:cxn modelId="{D7804F62-F3E9-4410-B635-EB664A0D3EE0}" srcId="{4BACA7BD-96D1-4A05-A7FB-1DAA4D5B2D6C}" destId="{C334ECD7-F7C5-4C4F-AB0E-713F0D665697}" srcOrd="0" destOrd="0" parTransId="{498A9E1E-BCC8-4F0F-BC79-254F398AEE77}" sibTransId="{F5E0FC81-BEEF-4B0E-863E-DCA69E186A08}"/>
    <dgm:cxn modelId="{19E54B35-FB88-4776-BFAA-0C01BBA11953}" type="presOf" srcId="{C334ECD7-F7C5-4C4F-AB0E-713F0D665697}" destId="{DDF60953-BCE6-4336-AE30-99F846946B26}" srcOrd="1" destOrd="0" presId="urn:microsoft.com/office/officeart/2005/8/layout/vList4#2"/>
    <dgm:cxn modelId="{63764D88-F22C-4542-BD9F-D334BD3FE403}" type="presParOf" srcId="{DD653B6C-DFF7-464F-A0B1-B26C5857E1A7}" destId="{220BB8F7-D8B6-4510-A3D2-78A28B84D065}" srcOrd="0" destOrd="0" presId="urn:microsoft.com/office/officeart/2005/8/layout/vList4#2"/>
    <dgm:cxn modelId="{FCD4B4F5-8161-4328-B02E-656FCB145501}" type="presParOf" srcId="{220BB8F7-D8B6-4510-A3D2-78A28B84D065}" destId="{9FC189E7-72A2-449E-86AF-512D9A463E12}" srcOrd="0" destOrd="0" presId="urn:microsoft.com/office/officeart/2005/8/layout/vList4#2"/>
    <dgm:cxn modelId="{8F4084B2-C913-4305-9F1A-AFFE895A9368}" type="presParOf" srcId="{220BB8F7-D8B6-4510-A3D2-78A28B84D065}" destId="{7E6FF60A-1917-4C1D-B114-7396F4798C77}" srcOrd="1" destOrd="0" presId="urn:microsoft.com/office/officeart/2005/8/layout/vList4#2"/>
    <dgm:cxn modelId="{8ED6B77A-0032-4B66-9FC7-8595DAE50B9E}" type="presParOf" srcId="{220BB8F7-D8B6-4510-A3D2-78A28B84D065}" destId="{DDF60953-BCE6-4336-AE30-99F846946B26}" srcOrd="2" destOrd="0" presId="urn:microsoft.com/office/officeart/2005/8/layout/vList4#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189E7-72A2-449E-86AF-512D9A463E12}">
      <dsp:nvSpPr>
        <dsp:cNvPr id="0" name=""/>
        <dsp:cNvSpPr/>
      </dsp:nvSpPr>
      <dsp:spPr>
        <a:xfrm>
          <a:off x="0" y="0"/>
          <a:ext cx="6912768" cy="1894513"/>
        </a:xfrm>
        <a:prstGeom prst="roundRect">
          <a:avLst>
            <a:gd name="adj" fmla="val 10000"/>
          </a:avLst>
        </a:prstGeom>
        <a:noFill/>
        <a:ln w="25400" cap="flat" cmpd="sng" algn="ctr">
          <a:solidFill>
            <a:srgbClr val="FFCC00"/>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endParaRPr lang="pl-PL" sz="1200" kern="1200" dirty="0" smtClean="0">
            <a:solidFill>
              <a:schemeClr val="tx1"/>
            </a:solidFill>
            <a:latin typeface="Arial" pitchFamily="34" charset="0"/>
            <a:cs typeface="Arial" pitchFamily="34" charset="0"/>
          </a:endParaRPr>
        </a:p>
      </dsp:txBody>
      <dsp:txXfrm>
        <a:off x="1572004" y="0"/>
        <a:ext cx="5340763" cy="1894513"/>
      </dsp:txXfrm>
    </dsp:sp>
    <dsp:sp modelId="{7E6FF60A-1917-4C1D-B114-7396F4798C77}">
      <dsp:nvSpPr>
        <dsp:cNvPr id="0" name=""/>
        <dsp:cNvSpPr/>
      </dsp:nvSpPr>
      <dsp:spPr>
        <a:xfrm>
          <a:off x="74505" y="355403"/>
          <a:ext cx="1278143" cy="1170551"/>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1324912495"/>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882872713"/>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360464328"/>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436975272"/>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285909208"/>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418455098"/>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569287823"/>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659912423"/>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997632531"/>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405749212"/>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380BA3F-33EE-4B10-A7A9-11EA9EFA526F}" type="datetimeFigureOut">
              <a:rPr lang="pl-PL" smtClean="0"/>
              <a:pPr/>
              <a:t>2017-05-29</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572862573"/>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0BA3F-33EE-4B10-A7A9-11EA9EFA526F}" type="datetimeFigureOut">
              <a:rPr lang="pl-PL" smtClean="0"/>
              <a:pPr/>
              <a:t>2017-05-29</a:t>
            </a:fld>
            <a:endParaRPr lang="pl-PL" dirty="0"/>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4119850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10" name="Obraz 9" descr="FEPR-DS-UE-EFRR-kolor.png"/>
          <p:cNvPicPr>
            <a:picLocks noChangeAspect="1"/>
          </p:cNvPicPr>
          <p:nvPr/>
        </p:nvPicPr>
        <p:blipFill>
          <a:blip r:embed="rId3" cstate="print"/>
          <a:stretch>
            <a:fillRect/>
          </a:stretch>
        </p:blipFill>
        <p:spPr>
          <a:xfrm>
            <a:off x="0" y="260648"/>
            <a:ext cx="4824536" cy="460082"/>
          </a:xfrm>
          <a:prstGeom prst="rect">
            <a:avLst/>
          </a:prstGeom>
        </p:spPr>
      </p:pic>
      <p:sp>
        <p:nvSpPr>
          <p:cNvPr id="11" name="pole tekstowe 10"/>
          <p:cNvSpPr txBox="1"/>
          <p:nvPr/>
        </p:nvSpPr>
        <p:spPr>
          <a:xfrm>
            <a:off x="1930179" y="4669535"/>
            <a:ext cx="7179733" cy="1938992"/>
          </a:xfrm>
          <a:prstGeom prst="rect">
            <a:avLst/>
          </a:prstGeom>
          <a:noFill/>
        </p:spPr>
        <p:txBody>
          <a:bodyPr wrap="square" rtlCol="0">
            <a:spAutoFit/>
          </a:bodyPr>
          <a:lstStyle/>
          <a:p>
            <a:pPr algn="ctr"/>
            <a:r>
              <a:rPr lang="pl-PL" b="1" dirty="0" smtClean="0">
                <a:solidFill>
                  <a:schemeClr val="accent1">
                    <a:lumMod val="75000"/>
                  </a:schemeClr>
                </a:solidFill>
                <a:latin typeface="+mj-lt"/>
                <a:cs typeface="Arial" pitchFamily="34" charset="0"/>
              </a:rPr>
              <a:t>Wsparcie dotacyjne w ramach </a:t>
            </a:r>
          </a:p>
          <a:p>
            <a:pPr algn="ctr"/>
            <a:r>
              <a:rPr lang="pl-PL" b="1" dirty="0" smtClean="0">
                <a:solidFill>
                  <a:schemeClr val="accent1">
                    <a:lumMod val="75000"/>
                  </a:schemeClr>
                </a:solidFill>
                <a:latin typeface="+mj-lt"/>
                <a:cs typeface="Arial" pitchFamily="34" charset="0"/>
              </a:rPr>
              <a:t>Regionalnego Programu  Operacyjnego WD na lata 2014-2020</a:t>
            </a:r>
          </a:p>
          <a:p>
            <a:pPr algn="ctr"/>
            <a:endParaRPr lang="pl-PL" sz="1200" b="1" i="1" dirty="0" smtClean="0">
              <a:ln w="10541" cmpd="sng">
                <a:noFill/>
                <a:prstDash val="solid"/>
              </a:ln>
              <a:solidFill>
                <a:schemeClr val="tx2">
                  <a:lumMod val="75000"/>
                </a:schemeClr>
              </a:solidFill>
              <a:cs typeface="Arial" pitchFamily="34" charset="0"/>
            </a:endParaRPr>
          </a:p>
          <a:p>
            <a:pPr algn="ctr"/>
            <a:r>
              <a:rPr lang="pl-PL" sz="1200" b="1" i="1" dirty="0" smtClean="0">
                <a:ln w="10541" cmpd="sng">
                  <a:noFill/>
                  <a:prstDash val="solid"/>
                </a:ln>
                <a:solidFill>
                  <a:schemeClr val="tx2">
                    <a:lumMod val="75000"/>
                  </a:schemeClr>
                </a:solidFill>
                <a:latin typeface="11,5"/>
                <a:cs typeface="Arial" pitchFamily="34" charset="0"/>
              </a:rPr>
              <a:t>Konkursy: </a:t>
            </a:r>
          </a:p>
          <a:p>
            <a:pPr algn="ctr"/>
            <a:r>
              <a:rPr lang="pl-PL" sz="1200" b="1" i="1" dirty="0" smtClean="0">
                <a:ln w="10541" cmpd="sng">
                  <a:noFill/>
                  <a:prstDash val="solid"/>
                </a:ln>
                <a:solidFill>
                  <a:schemeClr val="tx2">
                    <a:lumMod val="75000"/>
                  </a:schemeClr>
                </a:solidFill>
                <a:latin typeface="11,5"/>
                <a:cs typeface="Arial" pitchFamily="34" charset="0"/>
              </a:rPr>
              <a:t>  1.2 </a:t>
            </a:r>
            <a:r>
              <a:rPr lang="pl-PL" sz="1200" b="1" i="1" dirty="0">
                <a:ln w="10541" cmpd="sng">
                  <a:noFill/>
                  <a:prstDash val="solid"/>
                </a:ln>
                <a:solidFill>
                  <a:schemeClr val="tx2">
                    <a:lumMod val="75000"/>
                  </a:schemeClr>
                </a:solidFill>
                <a:latin typeface="11,5"/>
                <a:cs typeface="Arial" pitchFamily="34" charset="0"/>
              </a:rPr>
              <a:t>A </a:t>
            </a:r>
            <a:r>
              <a:rPr lang="pl-PL" sz="1200" b="1" i="1" dirty="0" smtClean="0">
                <a:solidFill>
                  <a:schemeClr val="tx2">
                    <a:lumMod val="75000"/>
                  </a:schemeClr>
                </a:solidFill>
                <a:latin typeface="11,5"/>
                <a:cs typeface="Arial" pitchFamily="34" charset="0"/>
              </a:rPr>
              <a:t>Wsparcie dla przedsiębiorstw chcących rozpocząć lub rozwinąć działalność B+R</a:t>
            </a:r>
          </a:p>
          <a:p>
            <a:pPr algn="ctr"/>
            <a:r>
              <a:rPr lang="pl-PL" sz="1200" b="1" i="1" dirty="0" smtClean="0">
                <a:ln w="10541" cmpd="sng">
                  <a:noFill/>
                  <a:prstDash val="solid"/>
                </a:ln>
                <a:solidFill>
                  <a:schemeClr val="tx2">
                    <a:lumMod val="75000"/>
                  </a:schemeClr>
                </a:solidFill>
                <a:latin typeface="11,5"/>
                <a:cs typeface="Arial" pitchFamily="34" charset="0"/>
              </a:rPr>
              <a:t>                    1.2 </a:t>
            </a:r>
            <a:r>
              <a:rPr lang="pl-PL" sz="1200" b="1" i="1" dirty="0" smtClean="0">
                <a:ln w="10541" cmpd="sng">
                  <a:noFill/>
                  <a:prstDash val="solid"/>
                </a:ln>
                <a:solidFill>
                  <a:schemeClr val="tx2">
                    <a:lumMod val="75000"/>
                  </a:schemeClr>
                </a:solidFill>
                <a:latin typeface="11,5"/>
                <a:cs typeface="Arial" pitchFamily="34" charset="0"/>
              </a:rPr>
              <a:t>B </a:t>
            </a:r>
            <a:r>
              <a:rPr lang="pl-PL" sz="1200" b="1" i="1" dirty="0">
                <a:solidFill>
                  <a:schemeClr val="tx2">
                    <a:lumMod val="75000"/>
                  </a:schemeClr>
                </a:solidFill>
                <a:latin typeface="11,5"/>
                <a:cs typeface="Arial" pitchFamily="34" charset="0"/>
              </a:rPr>
              <a:t>Tworzenie </a:t>
            </a:r>
            <a:r>
              <a:rPr lang="pl-PL" sz="1200" b="1" i="1" dirty="0" smtClean="0">
                <a:solidFill>
                  <a:schemeClr val="tx2">
                    <a:lumMod val="75000"/>
                  </a:schemeClr>
                </a:solidFill>
                <a:latin typeface="11,5"/>
                <a:cs typeface="Arial" pitchFamily="34" charset="0"/>
              </a:rPr>
              <a:t>i rozwój infrastruktury B+R przedsiębiorstw</a:t>
            </a:r>
            <a:endParaRPr lang="pl-PL" sz="1200" b="1" i="1" dirty="0">
              <a:solidFill>
                <a:schemeClr val="tx2">
                  <a:lumMod val="75000"/>
                </a:schemeClr>
              </a:solidFill>
              <a:latin typeface="11,5"/>
              <a:cs typeface="Arial" pitchFamily="34" charset="0"/>
            </a:endParaRPr>
          </a:p>
          <a:p>
            <a:pPr algn="ctr"/>
            <a:endParaRPr lang="pl-PL" sz="1200" b="1" i="1" dirty="0">
              <a:solidFill>
                <a:schemeClr val="tx2">
                  <a:lumMod val="75000"/>
                </a:schemeClr>
              </a:solidFill>
              <a:latin typeface="11,5"/>
              <a:cs typeface="Arial" pitchFamily="34" charset="0"/>
            </a:endParaRPr>
          </a:p>
          <a:p>
            <a:pPr algn="ctr"/>
            <a:endParaRPr lang="pl-PL" sz="1200" b="1" dirty="0" smtClean="0">
              <a:solidFill>
                <a:schemeClr val="accent1">
                  <a:lumMod val="75000"/>
                </a:schemeClr>
              </a:solidFill>
              <a:latin typeface="11,5"/>
              <a:cs typeface="Arial" pitchFamily="34" charset="0"/>
            </a:endParaRPr>
          </a:p>
          <a:p>
            <a:endParaRPr lang="pl-PL" sz="1200" dirty="0">
              <a:solidFill>
                <a:schemeClr val="accent1">
                  <a:lumMod val="75000"/>
                </a:schemeClr>
              </a:solidFill>
              <a:latin typeface="+mj-lt"/>
            </a:endParaRPr>
          </a:p>
        </p:txBody>
      </p:sp>
      <p:sp>
        <p:nvSpPr>
          <p:cNvPr id="12" name="pole tekstowe 11"/>
          <p:cNvSpPr txBox="1"/>
          <p:nvPr/>
        </p:nvSpPr>
        <p:spPr>
          <a:xfrm>
            <a:off x="107504" y="6237312"/>
            <a:ext cx="2472265" cy="307777"/>
          </a:xfrm>
          <a:prstGeom prst="rect">
            <a:avLst/>
          </a:prstGeom>
          <a:noFill/>
        </p:spPr>
        <p:txBody>
          <a:bodyPr wrap="square" rtlCol="0">
            <a:spAutoFit/>
          </a:bodyPr>
          <a:lstStyle/>
          <a:p>
            <a:pPr algn="ctr"/>
            <a:r>
              <a:rPr lang="pl-PL" sz="1400" b="1" dirty="0" smtClean="0">
                <a:solidFill>
                  <a:schemeClr val="accent1">
                    <a:lumMod val="75000"/>
                  </a:schemeClr>
                </a:solidFill>
                <a:latin typeface="+mj-lt"/>
                <a:cs typeface="Arial" pitchFamily="34" charset="0"/>
              </a:rPr>
              <a:t>Wrocław, 30.05.2017r.</a:t>
            </a:r>
            <a:endParaRPr lang="pl-PL" sz="1400" dirty="0">
              <a:solidFill>
                <a:schemeClr val="accent1">
                  <a:lumMod val="75000"/>
                </a:schemeClr>
              </a:solidFill>
              <a:latin typeface="+mj-lt"/>
            </a:endParaRPr>
          </a:p>
        </p:txBody>
      </p:sp>
    </p:spTree>
    <p:extLst>
      <p:ext uri="{BB962C8B-B14F-4D97-AF65-F5344CB8AC3E}">
        <p14:creationId xmlns:p14="http://schemas.microsoft.com/office/powerpoint/2010/main" val="3405491055"/>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1187624" y="1340768"/>
            <a:ext cx="6818085"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Konkursy ogłaszane przez DIP we wrześniu 2015 roku</a:t>
            </a:r>
          </a:p>
        </p:txBody>
      </p:sp>
      <p:sp>
        <p:nvSpPr>
          <p:cNvPr id="15" name="Prostokąt 14"/>
          <p:cNvSpPr/>
          <p:nvPr/>
        </p:nvSpPr>
        <p:spPr>
          <a:xfrm>
            <a:off x="1259632"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1.2B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763688" y="2204864"/>
            <a:ext cx="5616624" cy="338554"/>
          </a:xfrm>
          <a:prstGeom prst="rect">
            <a:avLst/>
          </a:prstGeom>
        </p:spPr>
        <p:txBody>
          <a:bodyPr wrap="square">
            <a:spAutoFit/>
          </a:bodyPr>
          <a:lstStyle/>
          <a:p>
            <a:pPr algn="ctr"/>
            <a:r>
              <a:rPr lang="pl-PL" sz="1600" b="1" i="1" dirty="0" smtClean="0">
                <a:latin typeface="+mj-lt"/>
                <a:cs typeface="Arial" pitchFamily="34" charset="0"/>
              </a:rPr>
              <a:t>Tworzenie i rozwój infrastruktury B+R przedsiębiorstw</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16" name="Prostokąt 15"/>
          <p:cNvSpPr/>
          <p:nvPr/>
        </p:nvSpPr>
        <p:spPr>
          <a:xfrm>
            <a:off x="539552" y="3212976"/>
            <a:ext cx="8064896" cy="523220"/>
          </a:xfrm>
          <a:prstGeom prst="rect">
            <a:avLst/>
          </a:prstGeom>
        </p:spPr>
        <p:txBody>
          <a:bodyPr wrap="square">
            <a:spAutoFit/>
          </a:bodyPr>
          <a:lstStyle/>
          <a:p>
            <a:pPr algn="just"/>
            <a:r>
              <a:rPr lang="pl-PL" sz="1400" dirty="0" smtClean="0"/>
              <a:t>W ramach konkursu Wnioskodawca zobowiązany jest przedstawić </a:t>
            </a:r>
            <a:r>
              <a:rPr lang="pl-PL" sz="1400" b="1" dirty="0" smtClean="0"/>
              <a:t>plan prac B+R</a:t>
            </a:r>
            <a:r>
              <a:rPr lang="pl-PL" sz="1400" dirty="0" smtClean="0"/>
              <a:t>, które będą wykonywane dzięki infrastrukturze B+R będącej przedmiotem projektu. </a:t>
            </a:r>
          </a:p>
        </p:txBody>
      </p:sp>
      <p:sp>
        <p:nvSpPr>
          <p:cNvPr id="22" name="Prostokąt 21"/>
          <p:cNvSpPr/>
          <p:nvPr/>
        </p:nvSpPr>
        <p:spPr>
          <a:xfrm>
            <a:off x="539552" y="4149080"/>
            <a:ext cx="8064896" cy="1384995"/>
          </a:xfrm>
          <a:prstGeom prst="rect">
            <a:avLst/>
          </a:prstGeom>
        </p:spPr>
        <p:txBody>
          <a:bodyPr wrap="square">
            <a:spAutoFit/>
          </a:bodyPr>
          <a:lstStyle/>
          <a:p>
            <a:pPr algn="just"/>
            <a:r>
              <a:rPr lang="pl-PL" sz="1400" dirty="0" smtClean="0"/>
              <a:t>Plan prac B+R musi być spójny  z opisem projektu  i stanowić </a:t>
            </a:r>
            <a:r>
              <a:rPr lang="pl-PL" sz="1400" b="1" dirty="0" smtClean="0"/>
              <a:t>obligatoryjny załącznik </a:t>
            </a:r>
            <a:r>
              <a:rPr lang="pl-PL" sz="1400" dirty="0" smtClean="0"/>
              <a:t>do wniosku o dofinansowanie. Prace badawczo-rozwojowe realizowane w ramach planu powinny dotyczyć innowacji produktowej lub procesowej. </a:t>
            </a:r>
          </a:p>
          <a:p>
            <a:pPr algn="just"/>
            <a:r>
              <a:rPr lang="pl-PL" sz="1400" dirty="0" smtClean="0">
                <a:solidFill>
                  <a:srgbClr val="FF0000"/>
                </a:solidFill>
              </a:rPr>
              <a:t>Plan prac B+R obejmuje okres realizacji i okres trwałości projektu. Realizacja planu przez  Wnioskodawcę może być monitorowana w trakcie realizacji Projektu oraz oceniana po jego zakończeniu (w okresie trwałości projektu</a:t>
            </a:r>
            <a:r>
              <a:rPr lang="pl-PL" sz="1400" smtClean="0">
                <a:solidFill>
                  <a:srgbClr val="FF0000"/>
                </a:solidFill>
              </a:rPr>
              <a:t>). </a:t>
            </a:r>
            <a:endParaRPr lang="pl-PL" sz="1400" dirty="0" smtClean="0">
              <a:solidFill>
                <a:srgbClr val="FF0000"/>
              </a:solidFill>
            </a:endParaRPr>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1187624" y="1340768"/>
            <a:ext cx="6818085"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Konkursy ogłaszane przez DIP we wrześniu 2015 roku</a:t>
            </a:r>
          </a:p>
        </p:txBody>
      </p:sp>
      <p:sp>
        <p:nvSpPr>
          <p:cNvPr id="15" name="Prostokąt 14"/>
          <p:cNvSpPr/>
          <p:nvPr/>
        </p:nvSpPr>
        <p:spPr>
          <a:xfrm>
            <a:off x="1259632"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1.2B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763688" y="2204864"/>
            <a:ext cx="5616624" cy="338554"/>
          </a:xfrm>
          <a:prstGeom prst="rect">
            <a:avLst/>
          </a:prstGeom>
        </p:spPr>
        <p:txBody>
          <a:bodyPr wrap="square">
            <a:spAutoFit/>
          </a:bodyPr>
          <a:lstStyle/>
          <a:p>
            <a:pPr algn="ctr"/>
            <a:r>
              <a:rPr lang="pl-PL" sz="1600" b="1" i="1" dirty="0" smtClean="0">
                <a:latin typeface="+mj-lt"/>
                <a:cs typeface="Arial" pitchFamily="34" charset="0"/>
              </a:rPr>
              <a:t>Tworzenie i rozwój infrastruktury B+R przedsiębiorstw</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23" name="Prostokąt 22"/>
          <p:cNvSpPr/>
          <p:nvPr/>
        </p:nvSpPr>
        <p:spPr>
          <a:xfrm>
            <a:off x="1205832" y="2899941"/>
            <a:ext cx="7055141" cy="1384995"/>
          </a:xfrm>
          <a:prstGeom prst="rect">
            <a:avLst/>
          </a:prstGeom>
        </p:spPr>
        <p:txBody>
          <a:bodyPr wrap="square">
            <a:spAutoFit/>
          </a:bodyPr>
          <a:lstStyle/>
          <a:p>
            <a:pPr algn="just"/>
            <a:r>
              <a:rPr lang="pl-PL" sz="1400" b="1" dirty="0" smtClean="0">
                <a:solidFill>
                  <a:srgbClr val="002060"/>
                </a:solidFill>
                <a:cs typeface="Arial" pitchFamily="34" charset="0"/>
              </a:rPr>
              <a:t>Typ beneficjenta:</a:t>
            </a:r>
          </a:p>
          <a:p>
            <a:pPr algn="just"/>
            <a:endParaRPr lang="pl-PL" sz="1400" dirty="0" smtClean="0">
              <a:cs typeface="Arial" pitchFamily="34" charset="0"/>
            </a:endParaRPr>
          </a:p>
          <a:p>
            <a:pPr marL="285750" indent="-285750" algn="just">
              <a:buFontTx/>
              <a:buChar char="-"/>
            </a:pPr>
            <a:r>
              <a:rPr lang="pl-PL" sz="1400" dirty="0" smtClean="0">
                <a:cs typeface="Arial" pitchFamily="34" charset="0"/>
              </a:rPr>
              <a:t>przedsiębiorcy typu spin-off; </a:t>
            </a:r>
          </a:p>
          <a:p>
            <a:pPr marL="285750" indent="-285750" algn="just">
              <a:buFontTx/>
              <a:buChar char="-"/>
            </a:pPr>
            <a:r>
              <a:rPr lang="pl-PL" sz="1400" dirty="0" smtClean="0">
                <a:cs typeface="Arial" pitchFamily="34" charset="0"/>
              </a:rPr>
              <a:t>przedsiębiorcy;</a:t>
            </a:r>
          </a:p>
          <a:p>
            <a:pPr marL="285750" indent="-285750" algn="just">
              <a:buFontTx/>
              <a:buChar char="-"/>
            </a:pPr>
            <a:r>
              <a:rPr lang="pl-PL" sz="1400" dirty="0" smtClean="0">
                <a:cs typeface="Arial" pitchFamily="34" charset="0"/>
              </a:rPr>
              <a:t>konsorcja przedsiębiorstw z jednostkami naukowymi, uczelniami/szkołami wyższymi lub podmiotami leczniczymi, bądź ze spółkami celowymi tworzonymi przez te podmioty.</a:t>
            </a:r>
          </a:p>
        </p:txBody>
      </p:sp>
      <p:sp>
        <p:nvSpPr>
          <p:cNvPr id="3" name="pole tekstowe 2"/>
          <p:cNvSpPr txBox="1"/>
          <p:nvPr/>
        </p:nvSpPr>
        <p:spPr>
          <a:xfrm>
            <a:off x="348194" y="4365104"/>
            <a:ext cx="8496943" cy="2215991"/>
          </a:xfrm>
          <a:prstGeom prst="rect">
            <a:avLst/>
          </a:prstGeom>
          <a:solidFill>
            <a:schemeClr val="accent3">
              <a:lumMod val="20000"/>
              <a:lumOff val="80000"/>
            </a:schemeClr>
          </a:solidFill>
          <a:ln>
            <a:solidFill>
              <a:schemeClr val="tx2">
                <a:lumMod val="60000"/>
                <a:lumOff val="40000"/>
              </a:schemeClr>
            </a:solidFill>
          </a:ln>
        </p:spPr>
        <p:txBody>
          <a:bodyPr wrap="square" rtlCol="0">
            <a:spAutoFit/>
          </a:bodyPr>
          <a:lstStyle/>
          <a:p>
            <a:r>
              <a:rPr lang="pl-PL" sz="1200" b="1" i="1" u="sng" dirty="0" smtClean="0"/>
              <a:t>Wsparcie udzielone zostanie na podstawie:</a:t>
            </a:r>
          </a:p>
          <a:p>
            <a:pPr lvl="0"/>
            <a:r>
              <a:rPr lang="pl-PL" sz="1200" dirty="0"/>
              <a:t> </a:t>
            </a:r>
            <a:r>
              <a:rPr lang="pl-PL" sz="1200" i="1" dirty="0"/>
              <a:t>Rozporządzenie Ministra Infrastruktury i Rozwoju z dnia 3 września 2015 r. w sprawie regionalnej pomocy inwestycyjnej w ramach regionalnych programów operacyjnych na lata 2014-2020 (Dz. U. z 2015 r., poz. 1416), </a:t>
            </a:r>
            <a:r>
              <a:rPr lang="pl-PL" sz="1200" i="1" dirty="0" smtClean="0"/>
              <a:t>zwane rozporządzeniem </a:t>
            </a:r>
            <a:r>
              <a:rPr lang="pl-PL" sz="1200" i="1" dirty="0"/>
              <a:t>RPI </a:t>
            </a:r>
            <a:endParaRPr lang="pl-PL" sz="1200" dirty="0"/>
          </a:p>
          <a:p>
            <a:r>
              <a:rPr lang="pl-PL" sz="1200" dirty="0"/>
              <a:t> </a:t>
            </a:r>
          </a:p>
          <a:p>
            <a:r>
              <a:rPr lang="pl-PL" sz="1200" i="1" dirty="0"/>
              <a:t>lub </a:t>
            </a:r>
            <a:endParaRPr lang="pl-PL" sz="1200" dirty="0"/>
          </a:p>
          <a:p>
            <a:r>
              <a:rPr lang="pl-PL" sz="1200" dirty="0"/>
              <a:t> </a:t>
            </a:r>
          </a:p>
          <a:p>
            <a:pPr lvl="0"/>
            <a:r>
              <a:rPr lang="pl-PL" sz="1200" i="1" dirty="0"/>
              <a:t>Rozporządzenie Ministra Infrastruktury i Rozwoju z dnia 3 września 2015 r. w sprawie regionalnej pomocy inwestycyjnej w ramach regionalnych programów operacyjnych na lata 2014-2020 (Dz. U. z 2015 r., poz. 1416), </a:t>
            </a:r>
            <a:r>
              <a:rPr lang="pl-PL" sz="1200" i="1" dirty="0" smtClean="0"/>
              <a:t>zwane rozporządzeniem </a:t>
            </a:r>
            <a:r>
              <a:rPr lang="pl-PL" sz="1200" i="1" dirty="0"/>
              <a:t>RPI </a:t>
            </a:r>
            <a:r>
              <a:rPr lang="pl-PL" sz="1200" b="1" i="1" dirty="0"/>
              <a:t>+ </a:t>
            </a:r>
            <a:r>
              <a:rPr lang="pl-PL" sz="1200" i="1" dirty="0"/>
              <a:t>Rozporządzenie Ministra Infrastruktury i Rozwoju z dnia 19 marca 2015 r. w sprawie udzielania pomocy de </a:t>
            </a:r>
            <a:r>
              <a:rPr lang="pl-PL" sz="1200" i="1" dirty="0" err="1"/>
              <a:t>minimis</a:t>
            </a:r>
            <a:r>
              <a:rPr lang="pl-PL" sz="1200" i="1" dirty="0"/>
              <a:t> w ramach regionalnych programów operacyjnych na lata 2014-2020 (Dz. U. z 2015 r., poz. 488) </a:t>
            </a:r>
            <a:endParaRPr lang="pl-PL" sz="1200" dirty="0"/>
          </a:p>
          <a:p>
            <a:endParaRPr lang="pl-PL"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1187624" y="1340768"/>
            <a:ext cx="6818085"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Konkursy ogłaszane przez DIP we wrześniu 2015 roku</a:t>
            </a:r>
          </a:p>
        </p:txBody>
      </p:sp>
      <p:sp>
        <p:nvSpPr>
          <p:cNvPr id="15" name="Prostokąt 14"/>
          <p:cNvSpPr/>
          <p:nvPr/>
        </p:nvSpPr>
        <p:spPr>
          <a:xfrm>
            <a:off x="1259632"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1.2B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763688" y="2204864"/>
            <a:ext cx="5616624" cy="338554"/>
          </a:xfrm>
          <a:prstGeom prst="rect">
            <a:avLst/>
          </a:prstGeom>
        </p:spPr>
        <p:txBody>
          <a:bodyPr wrap="square">
            <a:spAutoFit/>
          </a:bodyPr>
          <a:lstStyle/>
          <a:p>
            <a:pPr algn="ctr"/>
            <a:r>
              <a:rPr lang="pl-PL" sz="1600" b="1" i="1" dirty="0" smtClean="0">
                <a:latin typeface="+mj-lt"/>
                <a:cs typeface="Arial" pitchFamily="34" charset="0"/>
              </a:rPr>
              <a:t>Tworzenie i rozwój infrastruktury B+R przedsiębiorstw</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14" name="Prostokąt 13"/>
          <p:cNvSpPr/>
          <p:nvPr/>
        </p:nvSpPr>
        <p:spPr>
          <a:xfrm>
            <a:off x="899592" y="2852936"/>
            <a:ext cx="7416824" cy="338554"/>
          </a:xfrm>
          <a:prstGeom prst="rect">
            <a:avLst/>
          </a:prstGeom>
        </p:spPr>
        <p:txBody>
          <a:bodyPr wrap="square">
            <a:spAutoFit/>
          </a:bodyPr>
          <a:lstStyle/>
          <a:p>
            <a:pPr algn="ctr"/>
            <a:r>
              <a:rPr lang="pl-PL" sz="1600" b="1" dirty="0" smtClean="0">
                <a:latin typeface="+mj-lt"/>
                <a:cs typeface="Arial" pitchFamily="34" charset="0"/>
              </a:rPr>
              <a:t>Maksymalny dopuszczalny poziom dofinansowania</a:t>
            </a:r>
          </a:p>
        </p:txBody>
      </p:sp>
      <p:sp>
        <p:nvSpPr>
          <p:cNvPr id="25" name="pole tekstowe 24"/>
          <p:cNvSpPr txBox="1"/>
          <p:nvPr/>
        </p:nvSpPr>
        <p:spPr>
          <a:xfrm>
            <a:off x="539552" y="3645024"/>
            <a:ext cx="7992888" cy="2246769"/>
          </a:xfrm>
          <a:prstGeom prst="rect">
            <a:avLst/>
          </a:prstGeom>
          <a:noFill/>
        </p:spPr>
        <p:txBody>
          <a:bodyPr wrap="square" rtlCol="0">
            <a:spAutoFit/>
          </a:bodyPr>
          <a:lstStyle/>
          <a:p>
            <a:pPr algn="just"/>
            <a:endParaRPr lang="pl-PL" sz="1400" dirty="0" smtClean="0"/>
          </a:p>
          <a:p>
            <a:pPr marL="800100" lvl="1" indent="-342900" algn="just">
              <a:buFont typeface="+mj-lt"/>
              <a:buAutoNum type="alphaLcParenR"/>
            </a:pPr>
            <a:r>
              <a:rPr lang="pl-PL" sz="1400" dirty="0" smtClean="0"/>
              <a:t>dla mikro i małych przedsiębiorców – </a:t>
            </a:r>
            <a:r>
              <a:rPr lang="pl-PL" sz="1400" b="1" dirty="0" smtClean="0"/>
              <a:t>do 45%</a:t>
            </a:r>
            <a:r>
              <a:rPr lang="pl-PL" sz="1400" dirty="0" smtClean="0"/>
              <a:t> wydatków kwalifikujących się do objęcia wsparciem; </a:t>
            </a:r>
          </a:p>
          <a:p>
            <a:pPr marL="800100" lvl="1" indent="-342900" algn="just">
              <a:buFont typeface="+mj-lt"/>
              <a:buAutoNum type="alphaLcParenR"/>
            </a:pPr>
            <a:r>
              <a:rPr lang="pl-PL" sz="1400" dirty="0" smtClean="0"/>
              <a:t>dla średnich przedsiębiorców – </a:t>
            </a:r>
            <a:r>
              <a:rPr lang="pl-PL" sz="1400" b="1" dirty="0" smtClean="0"/>
              <a:t>do 35%</a:t>
            </a:r>
            <a:r>
              <a:rPr lang="pl-PL" sz="1400" dirty="0" smtClean="0"/>
              <a:t> wydatków kwalifikujących się do objęcia wsparciem;</a:t>
            </a:r>
          </a:p>
          <a:p>
            <a:pPr marL="800100" lvl="1" indent="-342900" algn="just">
              <a:buFont typeface="+mj-lt"/>
              <a:buAutoNum type="alphaLcParenR"/>
            </a:pPr>
            <a:r>
              <a:rPr lang="pl-PL" sz="1400" dirty="0" smtClean="0"/>
              <a:t>dla dużych przedsiębiorców – </a:t>
            </a:r>
            <a:r>
              <a:rPr lang="pl-PL" sz="1400" b="1" dirty="0" smtClean="0"/>
              <a:t>do 25%</a:t>
            </a:r>
            <a:r>
              <a:rPr lang="pl-PL" sz="1400" dirty="0" smtClean="0"/>
              <a:t> wydatków kwalifikujących się do objęcia wsparciem;</a:t>
            </a:r>
          </a:p>
          <a:p>
            <a:pPr algn="just"/>
            <a:r>
              <a:rPr lang="pl-PL" sz="1400" dirty="0" smtClean="0"/>
              <a:t> </a:t>
            </a:r>
          </a:p>
          <a:p>
            <a:pPr algn="just"/>
            <a:r>
              <a:rPr lang="pl-PL" sz="1400" dirty="0" smtClean="0"/>
              <a:t>Beneficjent pomocy musi wnieść wkład finansowy w wysokości co najmniej 25 % kosztów kwalifikowalnych, pochodzący ze środków własnych lub zewnętrznych źródeł finansowania, w postaci wolnej od wszelkiego publicznego wsparcia finansowego.</a:t>
            </a:r>
          </a:p>
          <a:p>
            <a:pPr algn="just"/>
            <a:endParaRPr lang="pl-PL" sz="1400" dirty="0"/>
          </a:p>
        </p:txBody>
      </p:sp>
      <p:sp>
        <p:nvSpPr>
          <p:cNvPr id="26" name="Prostokąt zaokrąglony 25"/>
          <p:cNvSpPr/>
          <p:nvPr/>
        </p:nvSpPr>
        <p:spPr>
          <a:xfrm>
            <a:off x="2411760" y="2852936"/>
            <a:ext cx="4392488"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1187624" y="1340768"/>
            <a:ext cx="6818085"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Konkursy ogłaszane przez DIP we wrześniu 2015 roku</a:t>
            </a:r>
          </a:p>
        </p:txBody>
      </p:sp>
      <p:sp>
        <p:nvSpPr>
          <p:cNvPr id="15" name="Prostokąt 14"/>
          <p:cNvSpPr/>
          <p:nvPr/>
        </p:nvSpPr>
        <p:spPr>
          <a:xfrm>
            <a:off x="1259632"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1.2B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763688" y="2204864"/>
            <a:ext cx="5616624" cy="338554"/>
          </a:xfrm>
          <a:prstGeom prst="rect">
            <a:avLst/>
          </a:prstGeom>
        </p:spPr>
        <p:txBody>
          <a:bodyPr wrap="square">
            <a:spAutoFit/>
          </a:bodyPr>
          <a:lstStyle/>
          <a:p>
            <a:pPr algn="ctr"/>
            <a:r>
              <a:rPr lang="pl-PL" sz="1600" b="1" i="1" dirty="0" smtClean="0">
                <a:latin typeface="+mj-lt"/>
                <a:cs typeface="Arial" pitchFamily="34" charset="0"/>
              </a:rPr>
              <a:t>Tworzenie i rozwój infrastruktury B+R przedsiębiorstw</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14" name="Prostokąt 13"/>
          <p:cNvSpPr/>
          <p:nvPr/>
        </p:nvSpPr>
        <p:spPr>
          <a:xfrm>
            <a:off x="899592" y="2852936"/>
            <a:ext cx="7416824" cy="338554"/>
          </a:xfrm>
          <a:prstGeom prst="rect">
            <a:avLst/>
          </a:prstGeom>
        </p:spPr>
        <p:txBody>
          <a:bodyPr wrap="square">
            <a:spAutoFit/>
          </a:bodyPr>
          <a:lstStyle/>
          <a:p>
            <a:pPr algn="ctr"/>
            <a:r>
              <a:rPr lang="pl-PL" sz="1600" b="1" dirty="0" smtClean="0">
                <a:latin typeface="+mj-lt"/>
                <a:cs typeface="Arial" pitchFamily="34" charset="0"/>
              </a:rPr>
              <a:t>Zasady finansowania projektu</a:t>
            </a:r>
          </a:p>
        </p:txBody>
      </p:sp>
      <p:sp>
        <p:nvSpPr>
          <p:cNvPr id="12" name="pole tekstowe 11"/>
          <p:cNvSpPr txBox="1"/>
          <p:nvPr/>
        </p:nvSpPr>
        <p:spPr>
          <a:xfrm>
            <a:off x="539552" y="3379925"/>
            <a:ext cx="8064896" cy="1600438"/>
          </a:xfrm>
          <a:prstGeom prst="rect">
            <a:avLst/>
          </a:prstGeom>
          <a:noFill/>
        </p:spPr>
        <p:txBody>
          <a:bodyPr wrap="square" rtlCol="0">
            <a:spAutoFit/>
          </a:bodyPr>
          <a:lstStyle/>
          <a:p>
            <a:pPr lvl="0" algn="just"/>
            <a:endParaRPr lang="pl-PL" sz="1400" dirty="0" smtClean="0"/>
          </a:p>
          <a:p>
            <a:pPr lvl="0" algn="just"/>
            <a:r>
              <a:rPr lang="pl-PL" sz="1400" dirty="0" smtClean="0"/>
              <a:t>Maksymalna wartość projektu nie może przekroczyć </a:t>
            </a:r>
            <a:r>
              <a:rPr lang="pl-PL" sz="1400" b="1" dirty="0" smtClean="0"/>
              <a:t>25 000 000 PLN.</a:t>
            </a:r>
          </a:p>
          <a:p>
            <a:pPr lvl="0" algn="just"/>
            <a:endParaRPr lang="pl-PL" sz="1400" dirty="0" smtClean="0"/>
          </a:p>
          <a:p>
            <a:pPr lvl="0" algn="just"/>
            <a:r>
              <a:rPr lang="pl-PL" sz="1400" dirty="0" smtClean="0"/>
              <a:t>	Minimalna wartość wydatków kwalifikowalnych wynosi          </a:t>
            </a:r>
            <a:r>
              <a:rPr lang="pl-PL" sz="1400" b="1" dirty="0" smtClean="0"/>
              <a:t>100 000 PLN</a:t>
            </a:r>
            <a:endParaRPr lang="pl-PL" sz="1400" b="1" dirty="0"/>
          </a:p>
          <a:p>
            <a:pPr lvl="0" algn="just"/>
            <a:r>
              <a:rPr lang="pl-PL" sz="1400" dirty="0" smtClean="0"/>
              <a:t>	</a:t>
            </a:r>
          </a:p>
          <a:p>
            <a:pPr lvl="0" algn="just"/>
            <a:r>
              <a:rPr lang="pl-PL" sz="1400" dirty="0" smtClean="0"/>
              <a:t>	Maksymalna wartość wydatków kwalifikowalnych wynosi </a:t>
            </a:r>
            <a:r>
              <a:rPr lang="pl-PL" sz="1400" dirty="0" smtClean="0"/>
              <a:t>      </a:t>
            </a:r>
            <a:r>
              <a:rPr lang="pl-PL" sz="1400" b="1" dirty="0" smtClean="0"/>
              <a:t>12 </a:t>
            </a:r>
            <a:r>
              <a:rPr lang="pl-PL" sz="1400" b="1" dirty="0" smtClean="0"/>
              <a:t>000 000 PLN</a:t>
            </a:r>
            <a:endParaRPr lang="pl-PL" sz="1400" b="1" dirty="0"/>
          </a:p>
          <a:p>
            <a:pPr lvl="0" algn="just"/>
            <a:endParaRPr lang="pl-PL" sz="1400" dirty="0" smtClean="0"/>
          </a:p>
        </p:txBody>
      </p:sp>
      <p:sp>
        <p:nvSpPr>
          <p:cNvPr id="13" name="Prostokąt zaokrąglony 12"/>
          <p:cNvSpPr/>
          <p:nvPr/>
        </p:nvSpPr>
        <p:spPr>
          <a:xfrm>
            <a:off x="2411760" y="2852936"/>
            <a:ext cx="4392488"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2" name="Strzałka w prawo 21"/>
          <p:cNvSpPr/>
          <p:nvPr/>
        </p:nvSpPr>
        <p:spPr>
          <a:xfrm>
            <a:off x="935596" y="4077072"/>
            <a:ext cx="504056" cy="128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3" name="Strzałka w prawo 22"/>
          <p:cNvSpPr/>
          <p:nvPr/>
        </p:nvSpPr>
        <p:spPr>
          <a:xfrm>
            <a:off x="935596" y="4518480"/>
            <a:ext cx="504056" cy="128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3" name="pole tekstowe 22"/>
          <p:cNvSpPr txBox="1"/>
          <p:nvPr/>
        </p:nvSpPr>
        <p:spPr>
          <a:xfrm>
            <a:off x="611560" y="3212976"/>
            <a:ext cx="7848872" cy="2677656"/>
          </a:xfrm>
          <a:prstGeom prst="rect">
            <a:avLst/>
          </a:prstGeom>
          <a:noFill/>
        </p:spPr>
        <p:txBody>
          <a:bodyPr wrap="square" rtlCol="0">
            <a:spAutoFit/>
          </a:bodyPr>
          <a:lstStyle/>
          <a:p>
            <a:pPr lvl="0" algn="just"/>
            <a:r>
              <a:rPr lang="pl-PL" sz="1400" dirty="0" smtClean="0"/>
              <a:t>Wsparciem objęte będą </a:t>
            </a:r>
            <a:r>
              <a:rPr lang="pl-PL" sz="1400" b="1" dirty="0" smtClean="0"/>
              <a:t>jedynie</a:t>
            </a:r>
            <a:r>
              <a:rPr lang="pl-PL" sz="1400" dirty="0" smtClean="0"/>
              <a:t> przedsięwzięcia zgodne z </a:t>
            </a:r>
            <a:r>
              <a:rPr lang="pl-PL" sz="1400" b="1" dirty="0" smtClean="0"/>
              <a:t>obszarami inteligentnych  specjalizacji  regionu</a:t>
            </a:r>
            <a:r>
              <a:rPr lang="pl-PL" sz="1400" dirty="0" smtClean="0"/>
              <a:t>,   w tym także  oparte  na  </a:t>
            </a:r>
            <a:r>
              <a:rPr lang="pl-PL" sz="1400" b="1" dirty="0" smtClean="0"/>
              <a:t>kluczowych  technologiach wspomagających (KET).</a:t>
            </a:r>
          </a:p>
          <a:p>
            <a:pPr lvl="0" algn="just"/>
            <a:endParaRPr lang="pl-PL" sz="1400" b="1" dirty="0" smtClean="0"/>
          </a:p>
          <a:p>
            <a:pPr lvl="0" algn="just"/>
            <a:endParaRPr lang="pl-PL" sz="1400" b="1" dirty="0" smtClean="0"/>
          </a:p>
          <a:p>
            <a:pPr lvl="0" algn="just"/>
            <a:r>
              <a:rPr lang="pl-PL" sz="1400" b="1" dirty="0" smtClean="0">
                <a:solidFill>
                  <a:srgbClr val="FF0000"/>
                </a:solidFill>
              </a:rPr>
              <a:t>Do KET należą:</a:t>
            </a:r>
          </a:p>
          <a:p>
            <a:pPr lvl="0" algn="just">
              <a:buFont typeface="Arial" pitchFamily="34" charset="0"/>
              <a:buChar char="•"/>
            </a:pPr>
            <a:r>
              <a:rPr lang="pl-PL" sz="1400" dirty="0" smtClean="0">
                <a:solidFill>
                  <a:srgbClr val="FF0000"/>
                </a:solidFill>
              </a:rPr>
              <a:t> mikro i nanoelektronika;</a:t>
            </a:r>
          </a:p>
          <a:p>
            <a:pPr lvl="0" algn="just">
              <a:buFont typeface="Arial" pitchFamily="34" charset="0"/>
              <a:buChar char="•"/>
            </a:pPr>
            <a:r>
              <a:rPr lang="pl-PL" sz="1400" dirty="0" smtClean="0">
                <a:solidFill>
                  <a:srgbClr val="FF0000"/>
                </a:solidFill>
              </a:rPr>
              <a:t> materiały zaawansowane;</a:t>
            </a:r>
          </a:p>
          <a:p>
            <a:pPr lvl="0" algn="just">
              <a:buFont typeface="Arial" pitchFamily="34" charset="0"/>
              <a:buChar char="•"/>
            </a:pPr>
            <a:r>
              <a:rPr lang="pl-PL" sz="1400" dirty="0" smtClean="0">
                <a:solidFill>
                  <a:srgbClr val="FF0000"/>
                </a:solidFill>
              </a:rPr>
              <a:t> biotechnologia przemysłowa;</a:t>
            </a:r>
          </a:p>
          <a:p>
            <a:pPr lvl="0" algn="just">
              <a:buFont typeface="Arial" pitchFamily="34" charset="0"/>
              <a:buChar char="•"/>
            </a:pPr>
            <a:r>
              <a:rPr lang="pl-PL" sz="1400" dirty="0" smtClean="0">
                <a:solidFill>
                  <a:srgbClr val="FF0000"/>
                </a:solidFill>
              </a:rPr>
              <a:t> fotonika;</a:t>
            </a:r>
          </a:p>
          <a:p>
            <a:pPr lvl="0" algn="just">
              <a:buFont typeface="Arial" pitchFamily="34" charset="0"/>
              <a:buChar char="•"/>
            </a:pPr>
            <a:r>
              <a:rPr lang="pl-PL" sz="1400" dirty="0" smtClean="0">
                <a:solidFill>
                  <a:srgbClr val="FF0000"/>
                </a:solidFill>
              </a:rPr>
              <a:t> nanotechnologia;</a:t>
            </a:r>
          </a:p>
          <a:p>
            <a:pPr lvl="0" algn="just">
              <a:buFont typeface="Arial" pitchFamily="34" charset="0"/>
              <a:buChar char="•"/>
            </a:pPr>
            <a:r>
              <a:rPr lang="pl-PL" sz="1400" dirty="0" smtClean="0">
                <a:solidFill>
                  <a:srgbClr val="FF0000"/>
                </a:solidFill>
              </a:rPr>
              <a:t> zaawansowane systemy wytwarzania. </a:t>
            </a:r>
          </a:p>
          <a:p>
            <a:pPr lvl="0" algn="just">
              <a:buFont typeface="Arial" pitchFamily="34" charset="0"/>
              <a:buChar char="•"/>
            </a:pPr>
            <a:endParaRPr lang="pl-PL" sz="1400" dirty="0" smtClean="0"/>
          </a:p>
        </p:txBody>
      </p:sp>
      <p:sp>
        <p:nvSpPr>
          <p:cNvPr id="12" name="Prostokąt 11"/>
          <p:cNvSpPr/>
          <p:nvPr/>
        </p:nvSpPr>
        <p:spPr>
          <a:xfrm>
            <a:off x="1187624"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Działania 1.2A i 1.2B</a:t>
            </a:r>
          </a:p>
        </p:txBody>
      </p:sp>
      <p:sp>
        <p:nvSpPr>
          <p:cNvPr id="13" name="Prostokąt 12"/>
          <p:cNvSpPr/>
          <p:nvPr/>
        </p:nvSpPr>
        <p:spPr>
          <a:xfrm>
            <a:off x="2885962" y="1268760"/>
            <a:ext cx="3486852"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Kryteria wyboru projektów</a:t>
            </a:r>
          </a:p>
        </p:txBody>
      </p:sp>
      <p:sp>
        <p:nvSpPr>
          <p:cNvPr id="14" name="Prostokąt 13"/>
          <p:cNvSpPr/>
          <p:nvPr/>
        </p:nvSpPr>
        <p:spPr>
          <a:xfrm>
            <a:off x="2339752" y="2636912"/>
            <a:ext cx="4464496" cy="338554"/>
          </a:xfrm>
          <a:prstGeom prst="rect">
            <a:avLst/>
          </a:prstGeom>
        </p:spPr>
        <p:txBody>
          <a:bodyPr wrap="square">
            <a:spAutoFit/>
          </a:bodyPr>
          <a:lstStyle/>
          <a:p>
            <a:pPr algn="ctr"/>
            <a:r>
              <a:rPr lang="pl-PL" sz="1600" b="1" dirty="0" smtClean="0">
                <a:latin typeface="+mj-lt"/>
                <a:cs typeface="Arial" pitchFamily="34" charset="0"/>
              </a:rPr>
              <a:t>Należy pamiętać, że</a:t>
            </a:r>
          </a:p>
        </p:txBody>
      </p:sp>
      <p:sp>
        <p:nvSpPr>
          <p:cNvPr id="16" name="Prostokąt zaokrąglony 15"/>
          <p:cNvSpPr/>
          <p:nvPr/>
        </p:nvSpPr>
        <p:spPr>
          <a:xfrm>
            <a:off x="2411760" y="2636912"/>
            <a:ext cx="4392488"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2413115" y="2204864"/>
            <a:ext cx="4350870" cy="707886"/>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1600" b="1" i="1" dirty="0" smtClean="0">
                <a:ln w="10541" cmpd="sng">
                  <a:noFill/>
                  <a:prstDash val="solid"/>
                </a:ln>
                <a:solidFill>
                  <a:schemeClr val="accent1">
                    <a:lumMod val="75000"/>
                  </a:schemeClr>
                </a:solidFill>
                <a:latin typeface="Arial" pitchFamily="34" charset="0"/>
                <a:cs typeface="Arial" pitchFamily="34" charset="0"/>
              </a:rPr>
              <a:t>Dolnośląskie Inteligentne Specjalizacje</a:t>
            </a:r>
          </a:p>
          <a:p>
            <a:pPr algn="ctr"/>
            <a:r>
              <a:rPr lang="pl-PL" sz="1000" dirty="0" smtClean="0">
                <a:ln w="10541" cmpd="sng">
                  <a:noFill/>
                  <a:prstDash val="solid"/>
                </a:ln>
                <a:latin typeface="Arial" pitchFamily="34" charset="0"/>
                <a:cs typeface="Arial" pitchFamily="34" charset="0"/>
              </a:rPr>
              <a:t>(na podstawie dokumentu </a:t>
            </a:r>
          </a:p>
          <a:p>
            <a:pPr algn="ctr"/>
            <a:r>
              <a:rPr lang="pl-PL" sz="1000" i="1" dirty="0" smtClean="0">
                <a:ln w="10541" cmpd="sng">
                  <a:noFill/>
                  <a:prstDash val="solid"/>
                </a:ln>
                <a:latin typeface="Arial" pitchFamily="34" charset="0"/>
                <a:cs typeface="Arial" pitchFamily="34" charset="0"/>
              </a:rPr>
              <a:t>Ramy strategiczne na rzecz inteligentnych specjalizacji Dolnego Śląska</a:t>
            </a:r>
            <a:r>
              <a:rPr lang="pl-PL" sz="1000" dirty="0" smtClean="0">
                <a:ln w="10541" cmpd="sng">
                  <a:noFill/>
                  <a:prstDash val="solid"/>
                </a:ln>
                <a:latin typeface="Arial" pitchFamily="34" charset="0"/>
                <a:cs typeface="Arial" pitchFamily="34" charset="0"/>
              </a:rPr>
              <a:t>)</a:t>
            </a:r>
          </a:p>
        </p:txBody>
      </p:sp>
      <p:sp>
        <p:nvSpPr>
          <p:cNvPr id="4" name="Prostokąt 3"/>
          <p:cNvSpPr/>
          <p:nvPr/>
        </p:nvSpPr>
        <p:spPr>
          <a:xfrm>
            <a:off x="2411760" y="3212976"/>
            <a:ext cx="4258730" cy="369332"/>
          </a:xfrm>
          <a:prstGeom prst="rect">
            <a:avLst/>
          </a:prstGeom>
        </p:spPr>
        <p:txBody>
          <a:bodyPr wrap="none">
            <a:spAutoFit/>
          </a:bodyPr>
          <a:lstStyle/>
          <a:p>
            <a:r>
              <a:rPr lang="pl-PL" b="1" dirty="0" smtClean="0"/>
              <a:t>BRANŻA CHEMICZNA I FARMACEUTYCZNA </a:t>
            </a:r>
            <a:endParaRPr lang="pl-PL" dirty="0"/>
          </a:p>
        </p:txBody>
      </p:sp>
      <p:sp>
        <p:nvSpPr>
          <p:cNvPr id="5" name="Prostokąt 4"/>
          <p:cNvSpPr/>
          <p:nvPr/>
        </p:nvSpPr>
        <p:spPr>
          <a:xfrm>
            <a:off x="3059832" y="3789040"/>
            <a:ext cx="2966197" cy="369332"/>
          </a:xfrm>
          <a:prstGeom prst="rect">
            <a:avLst/>
          </a:prstGeom>
        </p:spPr>
        <p:txBody>
          <a:bodyPr wrap="none">
            <a:spAutoFit/>
          </a:bodyPr>
          <a:lstStyle/>
          <a:p>
            <a:r>
              <a:rPr lang="pl-PL" b="1" dirty="0" smtClean="0"/>
              <a:t>MOBILNOŚĆ PRZESTRZENNA </a:t>
            </a:r>
            <a:endParaRPr lang="pl-PL" dirty="0"/>
          </a:p>
        </p:txBody>
      </p:sp>
      <p:sp>
        <p:nvSpPr>
          <p:cNvPr id="7" name="Prostokąt 6"/>
          <p:cNvSpPr/>
          <p:nvPr/>
        </p:nvSpPr>
        <p:spPr>
          <a:xfrm>
            <a:off x="3059832" y="4437112"/>
            <a:ext cx="3064429" cy="369332"/>
          </a:xfrm>
          <a:prstGeom prst="rect">
            <a:avLst/>
          </a:prstGeom>
        </p:spPr>
        <p:txBody>
          <a:bodyPr wrap="none">
            <a:spAutoFit/>
          </a:bodyPr>
          <a:lstStyle/>
          <a:p>
            <a:r>
              <a:rPr lang="pl-PL" b="1" dirty="0" smtClean="0"/>
              <a:t>ŻYWNOŚĆ WYSOKIEJ JAKOŚCI </a:t>
            </a:r>
            <a:endParaRPr lang="pl-PL" dirty="0"/>
          </a:p>
        </p:txBody>
      </p:sp>
      <p:sp>
        <p:nvSpPr>
          <p:cNvPr id="8" name="Prostokąt 7"/>
          <p:cNvSpPr/>
          <p:nvPr/>
        </p:nvSpPr>
        <p:spPr>
          <a:xfrm>
            <a:off x="2843808" y="5085184"/>
            <a:ext cx="3475439" cy="369332"/>
          </a:xfrm>
          <a:prstGeom prst="rect">
            <a:avLst/>
          </a:prstGeom>
        </p:spPr>
        <p:txBody>
          <a:bodyPr wrap="none">
            <a:spAutoFit/>
          </a:bodyPr>
          <a:lstStyle/>
          <a:p>
            <a:r>
              <a:rPr lang="pl-PL" b="1" dirty="0" smtClean="0"/>
              <a:t>SUROWCE NATURALNE I WTÓRNE </a:t>
            </a:r>
            <a:endParaRPr lang="pl-PL" dirty="0"/>
          </a:p>
        </p:txBody>
      </p:sp>
      <p:sp>
        <p:nvSpPr>
          <p:cNvPr id="9" name="Prostokąt 8"/>
          <p:cNvSpPr/>
          <p:nvPr/>
        </p:nvSpPr>
        <p:spPr>
          <a:xfrm>
            <a:off x="1835696" y="5661248"/>
            <a:ext cx="6048672" cy="369332"/>
          </a:xfrm>
          <a:prstGeom prst="rect">
            <a:avLst/>
          </a:prstGeom>
        </p:spPr>
        <p:txBody>
          <a:bodyPr wrap="square">
            <a:spAutoFit/>
          </a:bodyPr>
          <a:lstStyle/>
          <a:p>
            <a:r>
              <a:rPr lang="pl-PL" b="1" dirty="0" smtClean="0"/>
              <a:t>PRODUKCJA MASZYN I URZĄDZEŃ, OBRÓBKA MATERIAŁÓW </a:t>
            </a:r>
            <a:endParaRPr lang="pl-PL" dirty="0"/>
          </a:p>
        </p:txBody>
      </p:sp>
      <p:sp>
        <p:nvSpPr>
          <p:cNvPr id="10" name="Prostokąt 9"/>
          <p:cNvSpPr/>
          <p:nvPr/>
        </p:nvSpPr>
        <p:spPr>
          <a:xfrm>
            <a:off x="2123728" y="6237312"/>
            <a:ext cx="5616624" cy="369332"/>
          </a:xfrm>
          <a:prstGeom prst="rect">
            <a:avLst/>
          </a:prstGeom>
        </p:spPr>
        <p:txBody>
          <a:bodyPr wrap="square">
            <a:spAutoFit/>
          </a:bodyPr>
          <a:lstStyle/>
          <a:p>
            <a:r>
              <a:rPr lang="pl-PL" b="1" dirty="0" smtClean="0"/>
              <a:t>TECHNOLOGIE INFORMACYJNO-KOMUNIKACYJNE (ICT) </a:t>
            </a:r>
            <a:endParaRPr lang="pl-PL" dirty="0"/>
          </a:p>
        </p:txBody>
      </p:sp>
      <p:sp>
        <p:nvSpPr>
          <p:cNvPr id="11" name="Strzałka w prawo 10"/>
          <p:cNvSpPr/>
          <p:nvPr/>
        </p:nvSpPr>
        <p:spPr>
          <a:xfrm>
            <a:off x="1187624" y="3284984"/>
            <a:ext cx="504056" cy="360040"/>
          </a:xfrm>
          <a:prstGeom prst="rightArrow">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2" name="Strzałka w prawo 11"/>
          <p:cNvSpPr/>
          <p:nvPr/>
        </p:nvSpPr>
        <p:spPr>
          <a:xfrm>
            <a:off x="1187624" y="3861048"/>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4" name="Strzałka w prawo 13"/>
          <p:cNvSpPr/>
          <p:nvPr/>
        </p:nvSpPr>
        <p:spPr>
          <a:xfrm>
            <a:off x="1187624" y="5085184"/>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 name="Strzałka w prawo 15"/>
          <p:cNvSpPr/>
          <p:nvPr/>
        </p:nvSpPr>
        <p:spPr>
          <a:xfrm>
            <a:off x="1187624" y="6237312"/>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7" name="Strzałka w prawo 16"/>
          <p:cNvSpPr/>
          <p:nvPr/>
        </p:nvSpPr>
        <p:spPr>
          <a:xfrm>
            <a:off x="1187624" y="4509120"/>
            <a:ext cx="504056" cy="360040"/>
          </a:xfrm>
          <a:prstGeom prst="rightArrow">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Strzałka w prawo 17"/>
          <p:cNvSpPr/>
          <p:nvPr/>
        </p:nvSpPr>
        <p:spPr>
          <a:xfrm>
            <a:off x="1187624" y="5661248"/>
            <a:ext cx="504056" cy="360040"/>
          </a:xfrm>
          <a:prstGeom prst="rightArrow">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9" name="Prostokąt 18"/>
          <p:cNvSpPr/>
          <p:nvPr/>
        </p:nvSpPr>
        <p:spPr>
          <a:xfrm>
            <a:off x="2771800" y="1268760"/>
            <a:ext cx="3486852"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Kryteria wyboru projektów</a:t>
            </a:r>
          </a:p>
        </p:txBody>
      </p:sp>
      <p:sp>
        <p:nvSpPr>
          <p:cNvPr id="20" name="Prostokąt 19"/>
          <p:cNvSpPr/>
          <p:nvPr/>
        </p:nvSpPr>
        <p:spPr>
          <a:xfrm>
            <a:off x="1187624"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Działania 1.2A i 1.2B</a:t>
            </a:r>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pic>
        <p:nvPicPr>
          <p:cNvPr id="4" name="Obraz 9" descr="SIEDZIBA DIP WROCLAW.jpg"/>
          <p:cNvPicPr>
            <a:picLocks noChangeAspect="1"/>
          </p:cNvPicPr>
          <p:nvPr/>
        </p:nvPicPr>
        <p:blipFill>
          <a:blip r:embed="rId4" cstate="print"/>
          <a:srcRect/>
          <a:stretch>
            <a:fillRect/>
          </a:stretch>
        </p:blipFill>
        <p:spPr bwMode="auto">
          <a:xfrm>
            <a:off x="4063442" y="2420888"/>
            <a:ext cx="4428492" cy="2952328"/>
          </a:xfrm>
          <a:prstGeom prst="rect">
            <a:avLst/>
          </a:prstGeom>
          <a:noFill/>
          <a:ln w="9525">
            <a:noFill/>
            <a:miter lim="800000"/>
            <a:headEnd/>
            <a:tailEnd/>
          </a:ln>
        </p:spPr>
      </p:pic>
      <p:sp>
        <p:nvSpPr>
          <p:cNvPr id="5" name="Prostokąt 4"/>
          <p:cNvSpPr/>
          <p:nvPr/>
        </p:nvSpPr>
        <p:spPr>
          <a:xfrm>
            <a:off x="683570" y="2348882"/>
            <a:ext cx="2518169" cy="3108543"/>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pl-PL" sz="1100" b="1" spc="100" dirty="0" smtClean="0">
                <a:ln w="18000">
                  <a:solidFill>
                    <a:schemeClr val="accent1">
                      <a:satMod val="200000"/>
                      <a:tint val="72000"/>
                    </a:schemeClr>
                  </a:solidFill>
                  <a:prstDash val="solid"/>
                </a:ln>
                <a:solidFill>
                  <a:schemeClr val="accent1">
                    <a:satMod val="280000"/>
                    <a:tint val="100000"/>
                    <a:alpha val="5700"/>
                  </a:schemeClr>
                </a:solidFill>
              </a:rPr>
              <a:t> </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rPr>
              <a:t>Dolnośląska Instytucja Pośrednicząca</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rPr>
              <a:t>ul.  Strzegomska 2-4</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rPr>
              <a:t>53-611 Wrocław</a:t>
            </a: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r>
              <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rPr>
              <a:t>tel. 71 776 58 12</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rPr>
              <a:t>      71 776 58 13</a:t>
            </a: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r>
              <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rPr>
              <a:t>info.dip@umwd.pl</a:t>
            </a: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endParaRPr>
          </a:p>
          <a:p>
            <a:pPr algn="ctr"/>
            <a:r>
              <a:rPr lang="pl-PL" sz="1100" b="1" dirty="0" smtClean="0">
                <a:ln w="10541" cmpd="sng">
                  <a:noFill/>
                  <a:prstDash val="solid"/>
                </a:ln>
                <a:solidFill>
                  <a:schemeClr val="tx1"/>
                </a:solidFill>
                <a:effectLst>
                  <a:innerShdw blurRad="63500" dist="50800" dir="13500000">
                    <a:prstClr val="black">
                      <a:alpha val="50000"/>
                    </a:prstClr>
                  </a:innerShdw>
                </a:effectLst>
                <a:latin typeface="Adobe Garamond Pro" pitchFamily="18" charset="0"/>
                <a:cs typeface="Times New Roman" pitchFamily="18" charset="0"/>
              </a:rPr>
              <a:t>www.dip.dolnyslask.pl</a:t>
            </a:r>
          </a:p>
          <a:p>
            <a:pPr algn="ctr"/>
            <a:endParaRPr lang="pl-PL" sz="1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endParaRPr lang="pl-PL" sz="1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1295026" y="1340768"/>
            <a:ext cx="6603283"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Konkursy ogłaszane przez DIP w kwietniu 2017 roku</a:t>
            </a:r>
          </a:p>
        </p:txBody>
      </p:sp>
      <p:sp>
        <p:nvSpPr>
          <p:cNvPr id="15" name="Prostokąt 14"/>
          <p:cNvSpPr/>
          <p:nvPr/>
        </p:nvSpPr>
        <p:spPr>
          <a:xfrm>
            <a:off x="1259632"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Działanie 1.2 Innowacyjne przedsiębiorstwa</a:t>
            </a:r>
          </a:p>
        </p:txBody>
      </p:sp>
      <p:grpSp>
        <p:nvGrpSpPr>
          <p:cNvPr id="2" name="Grupa 15"/>
          <p:cNvGrpSpPr/>
          <p:nvPr/>
        </p:nvGrpSpPr>
        <p:grpSpPr>
          <a:xfrm>
            <a:off x="2483768" y="2215546"/>
            <a:ext cx="1584176" cy="1728192"/>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1.2A </a:t>
              </a:r>
              <a:endParaRPr lang="pl-PL" sz="1200" kern="1200" dirty="0">
                <a:solidFill>
                  <a:schemeClr val="tx1"/>
                </a:solidFill>
                <a:latin typeface="Arial" pitchFamily="34" charset="0"/>
                <a:cs typeface="Arial" pitchFamily="34" charset="0"/>
              </a:endParaRPr>
            </a:p>
          </p:txBody>
        </p:sp>
      </p:gr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7" name="pole tekstowe 6"/>
          <p:cNvSpPr txBox="1"/>
          <p:nvPr/>
        </p:nvSpPr>
        <p:spPr>
          <a:xfrm>
            <a:off x="1475656" y="4293096"/>
            <a:ext cx="5904656" cy="646331"/>
          </a:xfrm>
          <a:prstGeom prst="rect">
            <a:avLst/>
          </a:prstGeom>
          <a:noFill/>
        </p:spPr>
        <p:txBody>
          <a:bodyPr wrap="square" rtlCol="0">
            <a:spAutoFit/>
          </a:bodyPr>
          <a:lstStyle/>
          <a:p>
            <a:pPr algn="ctr"/>
            <a:r>
              <a:rPr lang="pl-PL" b="1" dirty="0"/>
              <a:t>Termin naboru (składania wniosków) </a:t>
            </a:r>
            <a:endParaRPr lang="pl-PL" b="1" dirty="0" smtClean="0"/>
          </a:p>
          <a:p>
            <a:pPr algn="ctr"/>
            <a:r>
              <a:rPr lang="pl-PL" b="1" dirty="0" smtClean="0"/>
              <a:t>od 29.05.2017 </a:t>
            </a:r>
            <a:r>
              <a:rPr lang="pl-PL" b="1" dirty="0"/>
              <a:t>r. do </a:t>
            </a:r>
            <a:r>
              <a:rPr lang="pl-PL" b="1" dirty="0" smtClean="0"/>
              <a:t>27.07.2017 </a:t>
            </a:r>
            <a:r>
              <a:rPr lang="pl-PL" b="1" dirty="0"/>
              <a:t>r.</a:t>
            </a:r>
          </a:p>
        </p:txBody>
      </p:sp>
      <p:grpSp>
        <p:nvGrpSpPr>
          <p:cNvPr id="22" name="Grupa 15"/>
          <p:cNvGrpSpPr/>
          <p:nvPr/>
        </p:nvGrpSpPr>
        <p:grpSpPr>
          <a:xfrm>
            <a:off x="4596666" y="2215546"/>
            <a:ext cx="1571306" cy="1728191"/>
            <a:chOff x="0" y="602"/>
            <a:chExt cx="788988" cy="1127124"/>
          </a:xfrm>
        </p:grpSpPr>
        <p:sp>
          <p:nvSpPr>
            <p:cNvPr id="23" name="Pagon 22"/>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4"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1.2B</a:t>
              </a:r>
              <a:endParaRPr lang="pl-PL" sz="1200" kern="1200" dirty="0">
                <a:solidFill>
                  <a:schemeClr val="tx1"/>
                </a:solidFill>
                <a:latin typeface="Arial" pitchFamily="34" charset="0"/>
                <a:cs typeface="Arial" pitchFamily="34" charset="0"/>
              </a:endParaRPr>
            </a:p>
          </p:txBody>
        </p:sp>
      </p:gr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15" name="Prostokąt 14"/>
          <p:cNvSpPr/>
          <p:nvPr/>
        </p:nvSpPr>
        <p:spPr>
          <a:xfrm>
            <a:off x="1259632" y="1772816"/>
            <a:ext cx="6624736" cy="369332"/>
          </a:xfrm>
          <a:prstGeom prst="rect">
            <a:avLst/>
          </a:prstGeom>
        </p:spPr>
        <p:txBody>
          <a:bodyPr wrap="square">
            <a:spAutoFit/>
          </a:bodyPr>
          <a:lstStyle/>
          <a:p>
            <a:pPr algn="ctr"/>
            <a:r>
              <a:rPr lang="pl-PL"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1.2A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187624" y="2204864"/>
            <a:ext cx="7416824" cy="338554"/>
          </a:xfrm>
          <a:prstGeom prst="rect">
            <a:avLst/>
          </a:prstGeom>
        </p:spPr>
        <p:txBody>
          <a:bodyPr wrap="square">
            <a:spAutoFit/>
          </a:bodyPr>
          <a:lstStyle/>
          <a:p>
            <a:pPr algn="ctr"/>
            <a:r>
              <a:rPr lang="pl-PL" sz="1600" b="1" i="1" dirty="0" smtClean="0">
                <a:latin typeface="+mj-lt"/>
                <a:cs typeface="Arial" pitchFamily="34" charset="0"/>
              </a:rPr>
              <a:t>Wsparcie dla przedsiębiorstw chcących rozpocząć lub rozwinąć działalność B+R </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13" name="Prostokąt 12"/>
          <p:cNvSpPr/>
          <p:nvPr/>
        </p:nvSpPr>
        <p:spPr>
          <a:xfrm>
            <a:off x="858805" y="3148521"/>
            <a:ext cx="7076838" cy="1384995"/>
          </a:xfrm>
          <a:prstGeom prst="rect">
            <a:avLst/>
          </a:prstGeom>
        </p:spPr>
        <p:txBody>
          <a:bodyPr wrap="square">
            <a:spAutoFit/>
          </a:bodyPr>
          <a:lstStyle/>
          <a:p>
            <a:pPr algn="just"/>
            <a:r>
              <a:rPr lang="pl-PL" sz="1400" b="1" dirty="0" smtClean="0">
                <a:solidFill>
                  <a:srgbClr val="002060"/>
                </a:solidFill>
                <a:cs typeface="Arial" pitchFamily="34" charset="0"/>
              </a:rPr>
              <a:t>Typ beneficjenta:</a:t>
            </a:r>
          </a:p>
          <a:p>
            <a:pPr algn="just"/>
            <a:endParaRPr lang="pl-PL" sz="1400" dirty="0" smtClean="0">
              <a:cs typeface="Arial" pitchFamily="34" charset="0"/>
            </a:endParaRPr>
          </a:p>
          <a:p>
            <a:pPr marL="285750" indent="-285750" algn="just">
              <a:buFontTx/>
              <a:buChar char="-"/>
            </a:pPr>
            <a:r>
              <a:rPr lang="pl-PL" sz="1400" dirty="0" smtClean="0">
                <a:cs typeface="Arial" pitchFamily="34" charset="0"/>
              </a:rPr>
              <a:t>przedsiębiorcy typu spin-off; </a:t>
            </a:r>
          </a:p>
          <a:p>
            <a:pPr marL="285750" indent="-285750" algn="just">
              <a:buFontTx/>
              <a:buChar char="-"/>
            </a:pPr>
            <a:r>
              <a:rPr lang="pl-PL" sz="1400" dirty="0">
                <a:cs typeface="Arial" pitchFamily="34" charset="0"/>
              </a:rPr>
              <a:t>k</a:t>
            </a:r>
            <a:r>
              <a:rPr lang="pl-PL" sz="1400" dirty="0" smtClean="0">
                <a:cs typeface="Arial" pitchFamily="34" charset="0"/>
              </a:rPr>
              <a:t>onsorcja przedsiębiorstw z jednostkami naukowymi, uczelniami/ szkołami wyższymi lub podmiotami leczniczymi, bądź ze spółkami  celowymi tworzonymi przez te podmioty;</a:t>
            </a:r>
          </a:p>
          <a:p>
            <a:pPr marL="285750" indent="-285750" algn="just">
              <a:buFontTx/>
              <a:buChar char="-"/>
            </a:pPr>
            <a:r>
              <a:rPr lang="pl-PL" sz="1400" dirty="0" smtClean="0">
                <a:cs typeface="Arial" pitchFamily="34" charset="0"/>
              </a:rPr>
              <a:t>Konsorcja przedsiębiorstw z IOB, w tym organizacjami pozarządowymi.</a:t>
            </a:r>
          </a:p>
        </p:txBody>
      </p:sp>
      <p:sp>
        <p:nvSpPr>
          <p:cNvPr id="3" name="Prostokąt 2"/>
          <p:cNvSpPr/>
          <p:nvPr/>
        </p:nvSpPr>
        <p:spPr>
          <a:xfrm>
            <a:off x="1863713" y="2779189"/>
            <a:ext cx="5112520" cy="369332"/>
          </a:xfrm>
          <a:prstGeom prst="rect">
            <a:avLst/>
          </a:prstGeom>
        </p:spPr>
        <p:txBody>
          <a:bodyPr wrap="square">
            <a:spAutoFit/>
          </a:bodyPr>
          <a:lstStyle/>
          <a:p>
            <a:pPr algn="ctr"/>
            <a:r>
              <a:rPr lang="pl-PL" dirty="0">
                <a:cs typeface="Arial" pitchFamily="34" charset="0"/>
              </a:rPr>
              <a:t>Konkurs horyzontalny – alokacja </a:t>
            </a:r>
            <a:r>
              <a:rPr lang="pl-PL" dirty="0" smtClean="0">
                <a:cs typeface="Arial" pitchFamily="34" charset="0"/>
              </a:rPr>
              <a:t>20 000 000 EUR</a:t>
            </a:r>
            <a:endParaRPr lang="pl-PL" dirty="0">
              <a:cs typeface="Arial" pitchFamily="34" charset="0"/>
            </a:endParaRPr>
          </a:p>
        </p:txBody>
      </p:sp>
      <p:sp>
        <p:nvSpPr>
          <p:cNvPr id="5" name="pole tekstowe 4"/>
          <p:cNvSpPr txBox="1"/>
          <p:nvPr/>
        </p:nvSpPr>
        <p:spPr>
          <a:xfrm>
            <a:off x="440231" y="4672692"/>
            <a:ext cx="8312870" cy="2000548"/>
          </a:xfrm>
          <a:prstGeom prst="rect">
            <a:avLst/>
          </a:prstGeom>
          <a:solidFill>
            <a:schemeClr val="accent3">
              <a:lumMod val="20000"/>
              <a:lumOff val="80000"/>
            </a:schemeClr>
          </a:solidFill>
        </p:spPr>
        <p:txBody>
          <a:bodyPr wrap="square" rtlCol="0">
            <a:spAutoFit/>
          </a:bodyPr>
          <a:lstStyle/>
          <a:p>
            <a:r>
              <a:rPr lang="pl-PL" sz="1400" b="1" i="1" u="sng" dirty="0" smtClean="0"/>
              <a:t>Wsparcie udzielone zostanie na podstawie:</a:t>
            </a:r>
          </a:p>
          <a:p>
            <a:r>
              <a:rPr lang="pl-PL" sz="1200" dirty="0"/>
              <a:t>„rozporządzenie Ministra Infrastruktury i Rozwoju z dnia 21 lipca 2015 r. w sprawie udzielania pomocy na badania podstawowe, badania przemysłowe, eksperymentalne prace rozwojowe oraz studia wykonalności w ramach regionalnych programów operacyjnych na lata 2014–2020”</a:t>
            </a:r>
          </a:p>
          <a:p>
            <a:r>
              <a:rPr lang="pl-PL" sz="1200" dirty="0"/>
              <a:t>lub</a:t>
            </a:r>
          </a:p>
          <a:p>
            <a:pPr lvl="0"/>
            <a:r>
              <a:rPr lang="pl-PL" sz="1200" dirty="0"/>
              <a:t>„rozporządzenie Ministra Infrastruktury i Rozwoju z dnia 21 lipca 2015 r. w sprawie udzielania pomocy na badania podstawowe, badania przemysłowe, eksperymentalne prace rozwojowe oraz studia wykonalności w ramach regionalnych programów operacyjnych na lata 2014–2020” </a:t>
            </a:r>
            <a:r>
              <a:rPr lang="pl-PL" sz="1200" b="1" dirty="0"/>
              <a:t>+</a:t>
            </a:r>
            <a:r>
              <a:rPr lang="pl-PL" sz="1200" dirty="0"/>
              <a:t> „rozporządzenie Ministra Infrastruktury i Rozwoju z dnia 19 marca 2015 r. w sprawie udzielania pomocy de </a:t>
            </a:r>
            <a:r>
              <a:rPr lang="pl-PL" sz="1200" dirty="0" err="1"/>
              <a:t>minimis</a:t>
            </a:r>
            <a:r>
              <a:rPr lang="pl-PL" sz="1200" dirty="0"/>
              <a:t> w ramach regionalnych programów operacyjnych na lata 2014-2020”</a:t>
            </a:r>
          </a:p>
          <a:p>
            <a:endParaRPr lang="pl-PL" sz="1400" b="1" i="1" u="sng" dirty="0"/>
          </a:p>
        </p:txBody>
      </p:sp>
    </p:spTree>
    <p:extLst>
      <p:ext uri="{BB962C8B-B14F-4D97-AF65-F5344CB8AC3E}">
        <p14:creationId xmlns:p14="http://schemas.microsoft.com/office/powerpoint/2010/main" val="3528578410"/>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15" name="Prostokąt 14"/>
          <p:cNvSpPr/>
          <p:nvPr/>
        </p:nvSpPr>
        <p:spPr>
          <a:xfrm>
            <a:off x="1259632" y="1772816"/>
            <a:ext cx="6624736" cy="369332"/>
          </a:xfrm>
          <a:prstGeom prst="rect">
            <a:avLst/>
          </a:prstGeom>
        </p:spPr>
        <p:txBody>
          <a:bodyPr wrap="square">
            <a:spAutoFit/>
          </a:bodyPr>
          <a:lstStyle/>
          <a:p>
            <a:pPr algn="ctr"/>
            <a:r>
              <a:rPr lang="pl-PL"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1.2A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187624" y="2204864"/>
            <a:ext cx="7416824" cy="338554"/>
          </a:xfrm>
          <a:prstGeom prst="rect">
            <a:avLst/>
          </a:prstGeom>
        </p:spPr>
        <p:txBody>
          <a:bodyPr wrap="square">
            <a:spAutoFit/>
          </a:bodyPr>
          <a:lstStyle/>
          <a:p>
            <a:pPr algn="ctr"/>
            <a:r>
              <a:rPr lang="pl-PL" sz="1600" b="1" i="1" dirty="0" smtClean="0">
                <a:latin typeface="+mj-lt"/>
                <a:cs typeface="Arial" pitchFamily="34" charset="0"/>
              </a:rPr>
              <a:t>Wsparcie dla przedsiębiorstw chcących rozpocząć lub rozwinąć działalność B+R </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23" name="Prostokąt 22"/>
          <p:cNvSpPr/>
          <p:nvPr/>
        </p:nvSpPr>
        <p:spPr>
          <a:xfrm>
            <a:off x="1979712" y="2852936"/>
            <a:ext cx="5256584" cy="338554"/>
          </a:xfrm>
          <a:prstGeom prst="rect">
            <a:avLst/>
          </a:prstGeom>
        </p:spPr>
        <p:txBody>
          <a:bodyPr wrap="square">
            <a:spAutoFit/>
          </a:bodyPr>
          <a:lstStyle/>
          <a:p>
            <a:pPr algn="ctr"/>
            <a:r>
              <a:rPr lang="pl-PL" sz="1600" b="1" dirty="0" smtClean="0">
                <a:latin typeface="+mj-lt"/>
                <a:cs typeface="Arial" pitchFamily="34" charset="0"/>
              </a:rPr>
              <a:t>Wsparcie mogą otrzymać projekty dotyczące prowadzenia</a:t>
            </a:r>
          </a:p>
        </p:txBody>
      </p:sp>
      <p:sp>
        <p:nvSpPr>
          <p:cNvPr id="24" name="Prostokąt zaokrąglony 23"/>
          <p:cNvSpPr/>
          <p:nvPr/>
        </p:nvSpPr>
        <p:spPr>
          <a:xfrm>
            <a:off x="2051720" y="2852936"/>
            <a:ext cx="5040560"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5" name="pole tekstowe 24"/>
          <p:cNvSpPr txBox="1"/>
          <p:nvPr/>
        </p:nvSpPr>
        <p:spPr>
          <a:xfrm>
            <a:off x="611560" y="4149080"/>
            <a:ext cx="7920880" cy="2031325"/>
          </a:xfrm>
          <a:prstGeom prst="rect">
            <a:avLst/>
          </a:prstGeom>
          <a:noFill/>
        </p:spPr>
        <p:txBody>
          <a:bodyPr wrap="square" rtlCol="0">
            <a:spAutoFit/>
          </a:bodyPr>
          <a:lstStyle/>
          <a:p>
            <a:pPr algn="just"/>
            <a:r>
              <a:rPr lang="pl-PL" sz="1400" b="1" dirty="0" smtClean="0"/>
              <a:t>Badań przemysłowych </a:t>
            </a:r>
            <a:r>
              <a:rPr lang="pl-PL" sz="1400" dirty="0" smtClean="0"/>
              <a:t>-  badań planowanych lub badań krytycznych mających na celu zdobycie nowej wiedzy oraz umiejętności, celem opracowania nowych produktów, procesów lub usług, lub też wprowadzenia znaczących ulepszeń do istniejących produktów, procesów lub usług. Uwzględniają one tworzenie elementów składowych systemów złożonych i mogą obejmować </a:t>
            </a:r>
            <a:r>
              <a:rPr lang="pl-PL" sz="1400" b="1" dirty="0" smtClean="0"/>
              <a:t>budowę prototypów</a:t>
            </a:r>
            <a:r>
              <a:rPr lang="pl-PL" sz="1400" dirty="0" smtClean="0"/>
              <a:t> w środowisku laboratoryjnym lub środowisku interfejsu symulującego istniejące systemy, a także </a:t>
            </a:r>
            <a:r>
              <a:rPr lang="pl-PL" sz="1400" b="1" dirty="0" smtClean="0"/>
              <a:t>linii pilotażowych</a:t>
            </a:r>
            <a:r>
              <a:rPr lang="pl-PL" sz="1400" dirty="0" smtClean="0"/>
              <a:t>, kiedy są one konieczne do badań przemysłowych, a zwłaszcza uzyskania dowodu w przypadku technologii generycznych.</a:t>
            </a:r>
          </a:p>
          <a:p>
            <a:pPr algn="just"/>
            <a:endParaRPr lang="pl-PL" sz="1400" dirty="0" smtClean="0"/>
          </a:p>
          <a:p>
            <a:pPr algn="just"/>
            <a:endParaRPr lang="pl-PL" sz="1400" dirty="0" smtClean="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15" name="Prostokąt 14"/>
          <p:cNvSpPr/>
          <p:nvPr/>
        </p:nvSpPr>
        <p:spPr>
          <a:xfrm>
            <a:off x="1259632" y="1772816"/>
            <a:ext cx="6624736" cy="369332"/>
          </a:xfrm>
          <a:prstGeom prst="rect">
            <a:avLst/>
          </a:prstGeom>
        </p:spPr>
        <p:txBody>
          <a:bodyPr wrap="square">
            <a:spAutoFit/>
          </a:bodyPr>
          <a:lstStyle/>
          <a:p>
            <a:pPr algn="ctr"/>
            <a:r>
              <a:rPr lang="pl-PL"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1.2A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187624" y="2204864"/>
            <a:ext cx="7416824" cy="338554"/>
          </a:xfrm>
          <a:prstGeom prst="rect">
            <a:avLst/>
          </a:prstGeom>
        </p:spPr>
        <p:txBody>
          <a:bodyPr wrap="square">
            <a:spAutoFit/>
          </a:bodyPr>
          <a:lstStyle/>
          <a:p>
            <a:pPr algn="ctr"/>
            <a:r>
              <a:rPr lang="pl-PL" sz="1600" b="1" i="1" dirty="0" smtClean="0">
                <a:latin typeface="+mj-lt"/>
                <a:cs typeface="Arial" pitchFamily="34" charset="0"/>
              </a:rPr>
              <a:t>Wsparcie dla przedsiębiorstw chcących rozpocząć lub rozwinąć działalność B+R </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23" name="Prostokąt 22"/>
          <p:cNvSpPr/>
          <p:nvPr/>
        </p:nvSpPr>
        <p:spPr>
          <a:xfrm>
            <a:off x="1979712" y="2852936"/>
            <a:ext cx="5256584" cy="338554"/>
          </a:xfrm>
          <a:prstGeom prst="rect">
            <a:avLst/>
          </a:prstGeom>
        </p:spPr>
        <p:txBody>
          <a:bodyPr wrap="square">
            <a:spAutoFit/>
          </a:bodyPr>
          <a:lstStyle/>
          <a:p>
            <a:pPr algn="ctr"/>
            <a:r>
              <a:rPr lang="pl-PL" sz="1600" b="1" dirty="0" smtClean="0">
                <a:latin typeface="+mj-lt"/>
                <a:cs typeface="Arial" pitchFamily="34" charset="0"/>
              </a:rPr>
              <a:t>Wsparcie mogą otrzymać projekty dotyczące prowadzenia</a:t>
            </a:r>
          </a:p>
        </p:txBody>
      </p:sp>
      <p:sp>
        <p:nvSpPr>
          <p:cNvPr id="24" name="Prostokąt zaokrąglony 23"/>
          <p:cNvSpPr/>
          <p:nvPr/>
        </p:nvSpPr>
        <p:spPr>
          <a:xfrm>
            <a:off x="2051720" y="2852936"/>
            <a:ext cx="5040560"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5" name="pole tekstowe 24"/>
          <p:cNvSpPr txBox="1"/>
          <p:nvPr/>
        </p:nvSpPr>
        <p:spPr>
          <a:xfrm>
            <a:off x="611560" y="4005064"/>
            <a:ext cx="7920880" cy="2462213"/>
          </a:xfrm>
          <a:prstGeom prst="rect">
            <a:avLst/>
          </a:prstGeom>
          <a:noFill/>
        </p:spPr>
        <p:txBody>
          <a:bodyPr wrap="square" rtlCol="0">
            <a:spAutoFit/>
          </a:bodyPr>
          <a:lstStyle/>
          <a:p>
            <a:pPr algn="just"/>
            <a:r>
              <a:rPr lang="pl-PL" sz="1400" b="1" dirty="0" smtClean="0"/>
              <a:t>Eksperymentalnych prac rozwojowych</a:t>
            </a:r>
            <a:r>
              <a:rPr lang="pl-PL" sz="1400" dirty="0" smtClean="0"/>
              <a:t>, które mogą obejmować </a:t>
            </a:r>
            <a:r>
              <a:rPr lang="pl-PL" sz="1400" b="1" dirty="0" smtClean="0"/>
              <a:t>opracowanie prototypów, demonstracje, opracowanie projektów pilotażowych, testowanie i walidację nowych lub ulepszonych produktów, procesów lub usług</a:t>
            </a:r>
            <a:r>
              <a:rPr lang="pl-PL" sz="1400" dirty="0" smtClean="0"/>
              <a:t> w otoczeniu stanowiącym model warunków rzeczywistego funkcjonowania, których głównym celem jest dalsze udoskonalenie techniczne produktów, procesów lub usług, których ostateczny kształt zasadniczo nie jest jeszcze określony. </a:t>
            </a:r>
          </a:p>
          <a:p>
            <a:pPr algn="just"/>
            <a:endParaRPr lang="pl-PL" sz="1400" dirty="0" smtClean="0"/>
          </a:p>
          <a:p>
            <a:pPr algn="just"/>
            <a:r>
              <a:rPr lang="pl-PL" sz="1400" dirty="0" smtClean="0"/>
              <a:t>Mogą obejmować również </a:t>
            </a:r>
            <a:r>
              <a:rPr lang="pl-PL" sz="1400" b="1" dirty="0" smtClean="0"/>
              <a:t>opracowanie prototypów i projektów pilotażowych, które można wykorzystać do celów komercyjnych</a:t>
            </a:r>
            <a:r>
              <a:rPr lang="pl-PL" sz="1400" dirty="0" smtClean="0"/>
              <a:t>, w przypadku gdy prototyp lub projekt pilotażowy z konieczności jest produktem końcowym do wykorzystania do celów komercyjnych, a jego produkcja jest zbyt kosztowna, aby służył on jedynie do demonstracji i walidacji.</a:t>
            </a:r>
          </a:p>
          <a:p>
            <a:pPr algn="just"/>
            <a:endParaRPr lang="pl-PL" sz="1400" dirty="0" smtClean="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1295026" y="1340768"/>
            <a:ext cx="6603283"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Konkursy ogłaszane przez DIP w kwietniu 2017 roku</a:t>
            </a:r>
          </a:p>
        </p:txBody>
      </p:sp>
      <p:sp>
        <p:nvSpPr>
          <p:cNvPr id="15" name="Prostokąt 14"/>
          <p:cNvSpPr/>
          <p:nvPr/>
        </p:nvSpPr>
        <p:spPr>
          <a:xfrm>
            <a:off x="1259632"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1.2A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187624" y="2204864"/>
            <a:ext cx="7416824" cy="338554"/>
          </a:xfrm>
          <a:prstGeom prst="rect">
            <a:avLst/>
          </a:prstGeom>
        </p:spPr>
        <p:txBody>
          <a:bodyPr wrap="square">
            <a:spAutoFit/>
          </a:bodyPr>
          <a:lstStyle/>
          <a:p>
            <a:pPr algn="ctr"/>
            <a:r>
              <a:rPr lang="pl-PL" sz="1600" b="1" i="1" dirty="0" smtClean="0">
                <a:latin typeface="+mj-lt"/>
                <a:cs typeface="Arial" pitchFamily="34" charset="0"/>
              </a:rPr>
              <a:t>Wsparcie dla przedsiębiorstw chcących rozpocząć lub rozwinąć działalność B+R </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graphicFrame>
        <p:nvGraphicFramePr>
          <p:cNvPr id="23" name="Tabela 22"/>
          <p:cNvGraphicFramePr>
            <a:graphicFrameLocks noGrp="1"/>
          </p:cNvGraphicFramePr>
          <p:nvPr/>
        </p:nvGraphicFramePr>
        <p:xfrm>
          <a:off x="1259632" y="3501008"/>
          <a:ext cx="6552726" cy="2375393"/>
        </p:xfrm>
        <a:graphic>
          <a:graphicData uri="http://schemas.openxmlformats.org/drawingml/2006/table">
            <a:tbl>
              <a:tblPr/>
              <a:tblGrid>
                <a:gridCol w="1327894"/>
                <a:gridCol w="1306208"/>
                <a:gridCol w="1306208"/>
                <a:gridCol w="1306208"/>
                <a:gridCol w="1306208"/>
              </a:tblGrid>
              <a:tr h="288032">
                <a:tc rowSpan="2">
                  <a:txBody>
                    <a:bodyPr/>
                    <a:lstStyle/>
                    <a:p>
                      <a:pPr algn="ctr">
                        <a:lnSpc>
                          <a:spcPct val="107000"/>
                        </a:lnSpc>
                        <a:spcAft>
                          <a:spcPts val="0"/>
                        </a:spcAft>
                      </a:pPr>
                      <a:endParaRPr lang="pl-PL" sz="1200" b="1" dirty="0" smtClean="0">
                        <a:latin typeface="Calibri"/>
                        <a:ea typeface="Calibri"/>
                        <a:cs typeface="Times New Roman"/>
                      </a:endParaRPr>
                    </a:p>
                    <a:p>
                      <a:pPr algn="ctr">
                        <a:lnSpc>
                          <a:spcPct val="107000"/>
                        </a:lnSpc>
                        <a:spcAft>
                          <a:spcPts val="0"/>
                        </a:spcAft>
                      </a:pPr>
                      <a:endParaRPr lang="pl-PL" sz="1200" b="1" dirty="0" smtClean="0">
                        <a:latin typeface="Calibri"/>
                        <a:ea typeface="Calibri"/>
                        <a:cs typeface="Times New Roman"/>
                      </a:endParaRPr>
                    </a:p>
                    <a:p>
                      <a:pPr algn="ctr">
                        <a:lnSpc>
                          <a:spcPct val="107000"/>
                        </a:lnSpc>
                        <a:spcAft>
                          <a:spcPts val="0"/>
                        </a:spcAft>
                      </a:pPr>
                      <a:r>
                        <a:rPr lang="pl-PL" sz="1200" b="1" dirty="0" smtClean="0">
                          <a:latin typeface="Calibri"/>
                          <a:ea typeface="Calibri"/>
                          <a:cs typeface="Times New Roman"/>
                        </a:rPr>
                        <a:t>Przedsiębiorca</a:t>
                      </a:r>
                      <a:endParaRPr lang="pl-PL" sz="12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pl-PL" sz="1200" b="1" u="sng" dirty="0">
                          <a:latin typeface="Calibri"/>
                          <a:ea typeface="Calibri"/>
                          <a:cs typeface="Times New Roman"/>
                        </a:rPr>
                        <a:t>Badania przemysłowe</a:t>
                      </a:r>
                      <a:endParaRPr lang="pl-PL"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r>
                        <a:rPr lang="pl-PL" sz="1200" b="1" u="sng" dirty="0">
                          <a:latin typeface="Calibri"/>
                          <a:ea typeface="Calibri"/>
                          <a:cs typeface="Times New Roman"/>
                        </a:rPr>
                        <a:t>Prace rozwojowe (eksperymentalne)</a:t>
                      </a:r>
                      <a:endParaRPr lang="pl-PL"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r>
              <a:tr h="1022000">
                <a:tc vMerge="1">
                  <a:txBody>
                    <a:bodyPr/>
                    <a:lstStyle/>
                    <a:p>
                      <a:endParaRPr lang="pl-PL"/>
                    </a:p>
                  </a:txBody>
                  <a:tcPr/>
                </a:tc>
                <a:tc>
                  <a:txBody>
                    <a:bodyPr/>
                    <a:lstStyle/>
                    <a:p>
                      <a:pPr algn="ctr">
                        <a:lnSpc>
                          <a:spcPct val="107000"/>
                        </a:lnSpc>
                        <a:spcAft>
                          <a:spcPts val="0"/>
                        </a:spcAft>
                      </a:pPr>
                      <a:endParaRPr lang="pl-PL" sz="1200" dirty="0" smtClean="0">
                        <a:latin typeface="Calibri"/>
                        <a:ea typeface="Calibri"/>
                        <a:cs typeface="Times New Roman"/>
                      </a:endParaRPr>
                    </a:p>
                    <a:p>
                      <a:pPr algn="ctr">
                        <a:lnSpc>
                          <a:spcPct val="107000"/>
                        </a:lnSpc>
                        <a:spcAft>
                          <a:spcPts val="0"/>
                        </a:spcAft>
                      </a:pPr>
                      <a:endParaRPr lang="pl-PL" sz="1200" dirty="0" smtClean="0">
                        <a:latin typeface="Calibri"/>
                        <a:ea typeface="Calibri"/>
                        <a:cs typeface="Times New Roman"/>
                      </a:endParaRPr>
                    </a:p>
                    <a:p>
                      <a:pPr algn="ctr">
                        <a:lnSpc>
                          <a:spcPct val="107000"/>
                        </a:lnSpc>
                        <a:spcAft>
                          <a:spcPts val="0"/>
                        </a:spcAft>
                      </a:pPr>
                      <a:r>
                        <a:rPr lang="pl-PL" sz="1200" dirty="0" smtClean="0">
                          <a:latin typeface="Calibri"/>
                          <a:ea typeface="Calibri"/>
                          <a:cs typeface="Times New Roman"/>
                        </a:rPr>
                        <a:t>Maksymalne </a:t>
                      </a:r>
                      <a:r>
                        <a:rPr lang="pl-PL" sz="1200" dirty="0">
                          <a:latin typeface="Calibri"/>
                          <a:ea typeface="Calibri"/>
                          <a:cs typeface="Times New Roman"/>
                        </a:rPr>
                        <a:t>dofinansowanie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1200" dirty="0" smtClean="0">
                        <a:latin typeface="Calibri"/>
                        <a:ea typeface="Calibri"/>
                        <a:cs typeface="Times New Roman"/>
                      </a:endParaRPr>
                    </a:p>
                    <a:p>
                      <a:pPr algn="ctr">
                        <a:lnSpc>
                          <a:spcPct val="107000"/>
                        </a:lnSpc>
                        <a:spcAft>
                          <a:spcPts val="0"/>
                        </a:spcAft>
                      </a:pPr>
                      <a:r>
                        <a:rPr lang="pl-PL" sz="1200" dirty="0" smtClean="0">
                          <a:latin typeface="Calibri"/>
                          <a:ea typeface="Calibri"/>
                          <a:cs typeface="Times New Roman"/>
                        </a:rPr>
                        <a:t>Maksymalne </a:t>
                      </a:r>
                      <a:r>
                        <a:rPr lang="pl-PL" sz="1200" dirty="0">
                          <a:latin typeface="Calibri"/>
                          <a:ea typeface="Calibri"/>
                          <a:cs typeface="Times New Roman"/>
                        </a:rPr>
                        <a:t>dofinansowanie po uwzględnieniu </a:t>
                      </a:r>
                      <a:r>
                        <a:rPr lang="pl-PL" sz="1200" dirty="0" smtClean="0">
                          <a:latin typeface="Calibri"/>
                          <a:ea typeface="Calibri"/>
                          <a:cs typeface="Times New Roman"/>
                        </a:rPr>
                        <a:t>zwiększenia</a:t>
                      </a:r>
                      <a:endParaRPr lang="pl-PL"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1200" dirty="0" smtClean="0">
                        <a:latin typeface="Calibri"/>
                        <a:ea typeface="Calibri"/>
                        <a:cs typeface="Times New Roman"/>
                      </a:endParaRPr>
                    </a:p>
                    <a:p>
                      <a:pPr algn="ctr">
                        <a:lnSpc>
                          <a:spcPct val="107000"/>
                        </a:lnSpc>
                        <a:spcAft>
                          <a:spcPts val="0"/>
                        </a:spcAft>
                      </a:pPr>
                      <a:endParaRPr lang="pl-PL" sz="1200" dirty="0" smtClean="0">
                        <a:latin typeface="Calibri"/>
                        <a:ea typeface="Calibri"/>
                        <a:cs typeface="Times New Roman"/>
                      </a:endParaRPr>
                    </a:p>
                    <a:p>
                      <a:pPr algn="ctr">
                        <a:lnSpc>
                          <a:spcPct val="107000"/>
                        </a:lnSpc>
                        <a:spcAft>
                          <a:spcPts val="0"/>
                        </a:spcAft>
                      </a:pPr>
                      <a:r>
                        <a:rPr lang="pl-PL" sz="1200" dirty="0" smtClean="0">
                          <a:latin typeface="Calibri"/>
                          <a:ea typeface="Calibri"/>
                          <a:cs typeface="Times New Roman"/>
                        </a:rPr>
                        <a:t>Maksymalne </a:t>
                      </a:r>
                      <a:r>
                        <a:rPr lang="pl-PL" sz="1200" dirty="0">
                          <a:latin typeface="Calibri"/>
                          <a:ea typeface="Calibri"/>
                          <a:cs typeface="Times New Roman"/>
                        </a:rPr>
                        <a:t>dofinansowanie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1200" dirty="0" smtClean="0">
                        <a:latin typeface="Calibri"/>
                        <a:ea typeface="Calibri"/>
                        <a:cs typeface="Times New Roman"/>
                      </a:endParaRPr>
                    </a:p>
                    <a:p>
                      <a:pPr algn="ctr">
                        <a:lnSpc>
                          <a:spcPct val="107000"/>
                        </a:lnSpc>
                        <a:spcAft>
                          <a:spcPts val="0"/>
                        </a:spcAft>
                      </a:pPr>
                      <a:r>
                        <a:rPr lang="pl-PL" sz="1200" dirty="0" smtClean="0">
                          <a:latin typeface="Calibri"/>
                          <a:ea typeface="Calibri"/>
                          <a:cs typeface="Times New Roman"/>
                        </a:rPr>
                        <a:t>Maksymalne </a:t>
                      </a:r>
                      <a:r>
                        <a:rPr lang="pl-PL" sz="1200" dirty="0">
                          <a:latin typeface="Calibri"/>
                          <a:ea typeface="Calibri"/>
                          <a:cs typeface="Times New Roman"/>
                        </a:rPr>
                        <a:t>dofinansowanie po uwzględnieniu </a:t>
                      </a:r>
                      <a:r>
                        <a:rPr lang="pl-PL" sz="1200" dirty="0" smtClean="0">
                          <a:latin typeface="Calibri"/>
                          <a:ea typeface="Calibri"/>
                          <a:cs typeface="Times New Roman"/>
                        </a:rPr>
                        <a:t>zwiększenia</a:t>
                      </a:r>
                      <a:endParaRPr lang="pl-PL"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144">
                <a:tc>
                  <a:txBody>
                    <a:bodyPr/>
                    <a:lstStyle/>
                    <a:p>
                      <a:pPr algn="ctr">
                        <a:lnSpc>
                          <a:spcPct val="107000"/>
                        </a:lnSpc>
                        <a:spcAft>
                          <a:spcPts val="0"/>
                        </a:spcAft>
                      </a:pPr>
                      <a:r>
                        <a:rPr lang="pl-PL" sz="1200" dirty="0">
                          <a:latin typeface="Calibri"/>
                          <a:ea typeface="Calibri"/>
                          <a:cs typeface="Times New Roman"/>
                        </a:rPr>
                        <a:t>Mikro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139">
                <a:tc>
                  <a:txBody>
                    <a:bodyPr/>
                    <a:lstStyle/>
                    <a:p>
                      <a:pPr algn="ctr">
                        <a:lnSpc>
                          <a:spcPct val="107000"/>
                        </a:lnSpc>
                        <a:spcAft>
                          <a:spcPts val="0"/>
                        </a:spcAft>
                      </a:pPr>
                      <a:r>
                        <a:rPr lang="pl-PL" sz="1200" dirty="0">
                          <a:latin typeface="Calibri"/>
                          <a:ea typeface="Calibri"/>
                          <a:cs typeface="Times New Roman"/>
                        </a:rPr>
                        <a:t>Mały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917">
                <a:tc>
                  <a:txBody>
                    <a:bodyPr/>
                    <a:lstStyle/>
                    <a:p>
                      <a:pPr algn="ctr">
                        <a:lnSpc>
                          <a:spcPct val="107000"/>
                        </a:lnSpc>
                        <a:spcAft>
                          <a:spcPts val="0"/>
                        </a:spcAft>
                      </a:pPr>
                      <a:r>
                        <a:rPr lang="pl-PL" sz="1200" dirty="0">
                          <a:latin typeface="Calibri"/>
                          <a:ea typeface="Calibri"/>
                          <a:cs typeface="Times New Roman"/>
                        </a:rPr>
                        <a:t>Średni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161">
                <a:tc>
                  <a:txBody>
                    <a:bodyPr/>
                    <a:lstStyle/>
                    <a:p>
                      <a:pPr algn="ctr">
                        <a:lnSpc>
                          <a:spcPct val="107000"/>
                        </a:lnSpc>
                        <a:spcAft>
                          <a:spcPts val="0"/>
                        </a:spcAft>
                      </a:pPr>
                      <a:r>
                        <a:rPr lang="pl-PL" sz="1200" dirty="0">
                          <a:latin typeface="Calibri"/>
                          <a:ea typeface="Calibri"/>
                          <a:cs typeface="Times New Roman"/>
                        </a:rPr>
                        <a:t>Duży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200" dirty="0">
                          <a:latin typeface="Calibri"/>
                          <a:ea typeface="Calibri"/>
                          <a:cs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5" name="Prostokąt 24"/>
          <p:cNvSpPr/>
          <p:nvPr/>
        </p:nvSpPr>
        <p:spPr>
          <a:xfrm>
            <a:off x="899592" y="2852936"/>
            <a:ext cx="7416824" cy="338554"/>
          </a:xfrm>
          <a:prstGeom prst="rect">
            <a:avLst/>
          </a:prstGeom>
        </p:spPr>
        <p:txBody>
          <a:bodyPr wrap="square">
            <a:spAutoFit/>
          </a:bodyPr>
          <a:lstStyle/>
          <a:p>
            <a:pPr algn="ctr"/>
            <a:r>
              <a:rPr lang="pl-PL" sz="1600" b="1" dirty="0" smtClean="0">
                <a:latin typeface="+mj-lt"/>
                <a:cs typeface="Arial" pitchFamily="34" charset="0"/>
              </a:rPr>
              <a:t>Maksymalny dopuszczalny poziom dofinansowania</a:t>
            </a:r>
          </a:p>
        </p:txBody>
      </p:sp>
      <p:sp>
        <p:nvSpPr>
          <p:cNvPr id="26" name="Prostokąt zaokrąglony 25"/>
          <p:cNvSpPr/>
          <p:nvPr/>
        </p:nvSpPr>
        <p:spPr>
          <a:xfrm>
            <a:off x="2411760" y="2852936"/>
            <a:ext cx="4392488"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15" name="Prostokąt 14"/>
          <p:cNvSpPr/>
          <p:nvPr/>
        </p:nvSpPr>
        <p:spPr>
          <a:xfrm>
            <a:off x="1259632" y="1772816"/>
            <a:ext cx="6624736" cy="369332"/>
          </a:xfrm>
          <a:prstGeom prst="rect">
            <a:avLst/>
          </a:prstGeom>
        </p:spPr>
        <p:txBody>
          <a:bodyPr wrap="square">
            <a:spAutoFit/>
          </a:bodyPr>
          <a:lstStyle/>
          <a:p>
            <a:pPr algn="ctr"/>
            <a:r>
              <a:rPr lang="pl-PL"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1.2A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187624" y="2204864"/>
            <a:ext cx="7416824" cy="338554"/>
          </a:xfrm>
          <a:prstGeom prst="rect">
            <a:avLst/>
          </a:prstGeom>
        </p:spPr>
        <p:txBody>
          <a:bodyPr wrap="square">
            <a:spAutoFit/>
          </a:bodyPr>
          <a:lstStyle/>
          <a:p>
            <a:pPr algn="ctr"/>
            <a:r>
              <a:rPr lang="pl-PL" sz="1600" b="1" i="1" dirty="0" smtClean="0">
                <a:latin typeface="+mj-lt"/>
                <a:cs typeface="Arial" pitchFamily="34" charset="0"/>
              </a:rPr>
              <a:t>Wsparcie dla przedsiębiorstw chcących rozpocząć lub rozwinąć działalność B+R </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25" name="Prostokąt 24"/>
          <p:cNvSpPr/>
          <p:nvPr/>
        </p:nvSpPr>
        <p:spPr>
          <a:xfrm>
            <a:off x="899592" y="2852936"/>
            <a:ext cx="7416824" cy="338554"/>
          </a:xfrm>
          <a:prstGeom prst="rect">
            <a:avLst/>
          </a:prstGeom>
        </p:spPr>
        <p:txBody>
          <a:bodyPr wrap="square">
            <a:spAutoFit/>
          </a:bodyPr>
          <a:lstStyle/>
          <a:p>
            <a:pPr algn="ctr"/>
            <a:r>
              <a:rPr lang="pl-PL" sz="1600" b="1" dirty="0" smtClean="0">
                <a:latin typeface="+mj-lt"/>
                <a:cs typeface="Arial" pitchFamily="34" charset="0"/>
              </a:rPr>
              <a:t>Maksymalny dopuszczalny poziom dofinansowania</a:t>
            </a:r>
          </a:p>
        </p:txBody>
      </p:sp>
      <p:sp>
        <p:nvSpPr>
          <p:cNvPr id="13" name="pole tekstowe 12"/>
          <p:cNvSpPr txBox="1"/>
          <p:nvPr/>
        </p:nvSpPr>
        <p:spPr>
          <a:xfrm>
            <a:off x="467544" y="3429000"/>
            <a:ext cx="8136904" cy="3108543"/>
          </a:xfrm>
          <a:prstGeom prst="rect">
            <a:avLst/>
          </a:prstGeom>
          <a:noFill/>
        </p:spPr>
        <p:txBody>
          <a:bodyPr wrap="square" rtlCol="0">
            <a:spAutoFit/>
          </a:bodyPr>
          <a:lstStyle/>
          <a:p>
            <a:pPr algn="just"/>
            <a:r>
              <a:rPr lang="pl-PL" sz="1400" b="1" dirty="0" smtClean="0"/>
              <a:t>Dofinansowanie można zwiększyć</a:t>
            </a:r>
            <a:r>
              <a:rPr lang="pl-PL" sz="1400" dirty="0" smtClean="0"/>
              <a:t>, jeżeli spełniony jest jeden z następujących warunków:</a:t>
            </a:r>
          </a:p>
          <a:p>
            <a:pPr algn="just"/>
            <a:endParaRPr lang="pl-PL" sz="1400" dirty="0" smtClean="0"/>
          </a:p>
          <a:p>
            <a:pPr marL="342900" lvl="0" indent="-342900" algn="just">
              <a:buFont typeface="+mj-lt"/>
              <a:buAutoNum type="alphaLcParenR"/>
            </a:pPr>
            <a:r>
              <a:rPr lang="pl-PL" sz="1400" b="1" dirty="0" smtClean="0"/>
              <a:t>projekt zakłada efektywną współpracę:</a:t>
            </a:r>
          </a:p>
          <a:p>
            <a:pPr algn="just">
              <a:buFontTx/>
              <a:buChar char="-"/>
            </a:pPr>
            <a:r>
              <a:rPr lang="pl-PL" sz="1400" dirty="0" smtClean="0"/>
              <a:t>    między przedsiębiorstwami, wśród których przynajmniej jedno jest MŚP, lub jest realizowany w co najmniej dwóch państwach członkowskich lub w państwie członkowskim i w państwie umawiającej się strony Porozumienia EOG, przy czym żadne pojedyncze przedsiębiorstwo nie ponosi więcej niż 70 % kosztów kwalifikowalnych, lub</a:t>
            </a:r>
          </a:p>
          <a:p>
            <a:pPr algn="just">
              <a:buFontTx/>
              <a:buChar char="-"/>
            </a:pPr>
            <a:r>
              <a:rPr lang="pl-PL" sz="1400" dirty="0" smtClean="0"/>
              <a:t>    między przedsiębiorstwem i co najmniej jedną organizacją prowadzącą badania i upowszechniającą wiedzę, jeżeli ta ostatnia ponosi co najmniej 10 % kosztów kwalifikowalnych i ma prawo do publikowania własnych wyników badań.</a:t>
            </a:r>
          </a:p>
          <a:p>
            <a:pPr algn="just"/>
            <a:endParaRPr lang="pl-PL" sz="1400" dirty="0" smtClean="0"/>
          </a:p>
          <a:p>
            <a:pPr marL="342900" lvl="0" indent="-342900" algn="just"/>
            <a:r>
              <a:rPr lang="pl-PL" sz="1400" b="1" dirty="0" smtClean="0"/>
              <a:t>b)	wyniki projektu są szeroko rozpowszechniane</a:t>
            </a:r>
            <a:r>
              <a:rPr lang="pl-PL" sz="1400" dirty="0" smtClean="0"/>
              <a:t> podczas konferencji, za pośrednictwem publikacji, ogólnodostępnych baz bądź oprogramowania bezpłatnego lub otwartego.</a:t>
            </a:r>
          </a:p>
          <a:p>
            <a:pPr algn="just"/>
            <a:endParaRPr lang="pl-PL" sz="1400" dirty="0"/>
          </a:p>
        </p:txBody>
      </p:sp>
      <p:sp>
        <p:nvSpPr>
          <p:cNvPr id="14" name="Prostokąt zaokrąglony 13"/>
          <p:cNvSpPr/>
          <p:nvPr/>
        </p:nvSpPr>
        <p:spPr>
          <a:xfrm>
            <a:off x="2411760" y="2852936"/>
            <a:ext cx="4392488"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15" name="Prostokąt 14"/>
          <p:cNvSpPr/>
          <p:nvPr/>
        </p:nvSpPr>
        <p:spPr>
          <a:xfrm>
            <a:off x="1259632" y="1772816"/>
            <a:ext cx="6624736" cy="369332"/>
          </a:xfrm>
          <a:prstGeom prst="rect">
            <a:avLst/>
          </a:prstGeom>
        </p:spPr>
        <p:txBody>
          <a:bodyPr wrap="square">
            <a:spAutoFit/>
          </a:bodyPr>
          <a:lstStyle/>
          <a:p>
            <a:pPr algn="ctr"/>
            <a:r>
              <a:rPr lang="pl-PL"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1.2A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187624" y="2204864"/>
            <a:ext cx="7416824" cy="338554"/>
          </a:xfrm>
          <a:prstGeom prst="rect">
            <a:avLst/>
          </a:prstGeom>
        </p:spPr>
        <p:txBody>
          <a:bodyPr wrap="square">
            <a:spAutoFit/>
          </a:bodyPr>
          <a:lstStyle/>
          <a:p>
            <a:pPr algn="ctr"/>
            <a:r>
              <a:rPr lang="pl-PL" sz="1600" b="1" i="1" dirty="0" smtClean="0">
                <a:latin typeface="+mj-lt"/>
                <a:cs typeface="Arial" pitchFamily="34" charset="0"/>
              </a:rPr>
              <a:t>Wsparcie dla przedsiębiorstw chcących rozpocząć lub rozwinąć działalność B+R </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25" name="Prostokąt 24"/>
          <p:cNvSpPr/>
          <p:nvPr/>
        </p:nvSpPr>
        <p:spPr>
          <a:xfrm>
            <a:off x="899592" y="2852936"/>
            <a:ext cx="7416824" cy="338554"/>
          </a:xfrm>
          <a:prstGeom prst="rect">
            <a:avLst/>
          </a:prstGeom>
        </p:spPr>
        <p:txBody>
          <a:bodyPr wrap="square">
            <a:spAutoFit/>
          </a:bodyPr>
          <a:lstStyle/>
          <a:p>
            <a:pPr algn="ctr"/>
            <a:r>
              <a:rPr lang="pl-PL" sz="1600" b="1" dirty="0" smtClean="0">
                <a:latin typeface="+mj-lt"/>
                <a:cs typeface="Arial" pitchFamily="34" charset="0"/>
              </a:rPr>
              <a:t>Zasady finansowania projektu</a:t>
            </a:r>
          </a:p>
        </p:txBody>
      </p:sp>
      <p:sp>
        <p:nvSpPr>
          <p:cNvPr id="11" name="pole tekstowe 10"/>
          <p:cNvSpPr txBox="1"/>
          <p:nvPr/>
        </p:nvSpPr>
        <p:spPr>
          <a:xfrm>
            <a:off x="539552" y="3501008"/>
            <a:ext cx="8064896" cy="1384995"/>
          </a:xfrm>
          <a:prstGeom prst="rect">
            <a:avLst/>
          </a:prstGeom>
          <a:noFill/>
        </p:spPr>
        <p:txBody>
          <a:bodyPr wrap="square" rtlCol="0">
            <a:spAutoFit/>
          </a:bodyPr>
          <a:lstStyle/>
          <a:p>
            <a:pPr algn="just"/>
            <a:r>
              <a:rPr lang="pl-PL" sz="1400" dirty="0" smtClean="0"/>
              <a:t>Maksymalna wartość projektu nie może przekroczyć </a:t>
            </a:r>
            <a:r>
              <a:rPr lang="pl-PL" sz="1400" b="1" dirty="0" smtClean="0"/>
              <a:t>5 000 000 PLN</a:t>
            </a:r>
          </a:p>
          <a:p>
            <a:pPr algn="just"/>
            <a:endParaRPr lang="pl-PL" sz="1400" dirty="0"/>
          </a:p>
          <a:p>
            <a:pPr lvl="0" algn="just"/>
            <a:r>
              <a:rPr lang="pl-PL" sz="1400" dirty="0" smtClean="0"/>
              <a:t>	Minimalna </a:t>
            </a:r>
            <a:r>
              <a:rPr lang="pl-PL" sz="1400" dirty="0"/>
              <a:t>wartość wydatków kwalifikowalnych wynosi          </a:t>
            </a:r>
            <a:r>
              <a:rPr lang="pl-PL" sz="1400" b="1" dirty="0"/>
              <a:t>100 000 PLN</a:t>
            </a:r>
          </a:p>
          <a:p>
            <a:pPr lvl="0" algn="just"/>
            <a:r>
              <a:rPr lang="pl-PL" sz="1400" dirty="0"/>
              <a:t>	</a:t>
            </a:r>
          </a:p>
          <a:p>
            <a:pPr lvl="0" algn="just"/>
            <a:r>
              <a:rPr lang="pl-PL" sz="1400" dirty="0"/>
              <a:t>	Maksymalna wartość wydatków kwalifikowalnych wynosi </a:t>
            </a:r>
            <a:r>
              <a:rPr lang="pl-PL" sz="1400" dirty="0" smtClean="0"/>
              <a:t>      </a:t>
            </a:r>
            <a:r>
              <a:rPr lang="pl-PL" sz="1400" b="1" dirty="0" smtClean="0"/>
              <a:t>4 300 000 </a:t>
            </a:r>
            <a:r>
              <a:rPr lang="pl-PL" sz="1400" b="1" dirty="0"/>
              <a:t>PLN</a:t>
            </a:r>
          </a:p>
          <a:p>
            <a:pPr algn="just"/>
            <a:endParaRPr lang="pl-PL" sz="1400" dirty="0" smtClean="0"/>
          </a:p>
        </p:txBody>
      </p:sp>
      <p:sp>
        <p:nvSpPr>
          <p:cNvPr id="12" name="Prostokąt zaokrąglony 11"/>
          <p:cNvSpPr/>
          <p:nvPr/>
        </p:nvSpPr>
        <p:spPr>
          <a:xfrm>
            <a:off x="2411760" y="2852936"/>
            <a:ext cx="4392488"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3" name="Strzałka w prawo 12"/>
          <p:cNvSpPr/>
          <p:nvPr/>
        </p:nvSpPr>
        <p:spPr>
          <a:xfrm>
            <a:off x="974700" y="4001268"/>
            <a:ext cx="504056" cy="128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4" name="Strzałka w prawo 13"/>
          <p:cNvSpPr/>
          <p:nvPr/>
        </p:nvSpPr>
        <p:spPr>
          <a:xfrm>
            <a:off x="974700" y="4444681"/>
            <a:ext cx="504056" cy="128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3" cstate="print"/>
          <a:stretch>
            <a:fillRect/>
          </a:stretch>
        </p:blipFill>
        <p:spPr>
          <a:xfrm>
            <a:off x="4788024" y="228072"/>
            <a:ext cx="4355976" cy="492658"/>
          </a:xfrm>
          <a:prstGeom prst="rect">
            <a:avLst/>
          </a:prstGeom>
        </p:spPr>
      </p:pic>
      <p:sp>
        <p:nvSpPr>
          <p:cNvPr id="21" name="Prostokąt 20"/>
          <p:cNvSpPr/>
          <p:nvPr/>
        </p:nvSpPr>
        <p:spPr>
          <a:xfrm>
            <a:off x="1187624" y="1340768"/>
            <a:ext cx="6818085" cy="400110"/>
          </a:xfrm>
          <a:prstGeom prst="rect">
            <a:avLst/>
          </a:prstGeom>
          <a:noFill/>
        </p:spPr>
        <p:txBody>
          <a:bodyPr wrap="none" lIns="91440" tIns="45720" rIns="91440" bIns="45720">
            <a:spAutoFit/>
          </a:bodyPr>
          <a:lstStyle/>
          <a:p>
            <a:pPr algn="ctr"/>
            <a:r>
              <a:rPr lang="pl-PL" sz="2000" b="1" spc="100" dirty="0" smtClean="0">
                <a:ln w="18000">
                  <a:solidFill>
                    <a:schemeClr val="accent1">
                      <a:satMod val="200000"/>
                      <a:tint val="72000"/>
                    </a:schemeClr>
                  </a:solidFill>
                  <a:prstDash val="solid"/>
                </a:ln>
                <a:solidFill>
                  <a:schemeClr val="accent1">
                    <a:satMod val="280000"/>
                    <a:tint val="100000"/>
                    <a:alpha val="5700"/>
                  </a:schemeClr>
                </a:solidFill>
              </a:rPr>
              <a:t> </a:t>
            </a:r>
            <a:r>
              <a:rPr lang="pl-PL" sz="2000" b="1" dirty="0" smtClean="0">
                <a:ln w="10541" cmpd="sng">
                  <a:noFill/>
                  <a:prstDash val="solid"/>
                </a:ln>
                <a:solidFill>
                  <a:schemeClr val="accent1">
                    <a:lumMod val="75000"/>
                  </a:schemeClr>
                </a:solidFill>
                <a:latin typeface="Arial" pitchFamily="34" charset="0"/>
                <a:cs typeface="Arial" pitchFamily="34" charset="0"/>
              </a:rPr>
              <a:t>Konkursy ogłaszane przez DIP we wrześniu 2015 roku</a:t>
            </a:r>
          </a:p>
        </p:txBody>
      </p:sp>
      <p:sp>
        <p:nvSpPr>
          <p:cNvPr id="15" name="Prostokąt 14"/>
          <p:cNvSpPr/>
          <p:nvPr/>
        </p:nvSpPr>
        <p:spPr>
          <a:xfrm>
            <a:off x="1259632" y="1772816"/>
            <a:ext cx="6624736" cy="338554"/>
          </a:xfrm>
          <a:prstGeom prst="rect">
            <a:avLst/>
          </a:prstGeom>
        </p:spPr>
        <p:txBody>
          <a:bodyPr wrap="square">
            <a:spAutoFit/>
          </a:bodyPr>
          <a:lstStyle/>
          <a:p>
            <a:pPr algn="ctr"/>
            <a:r>
              <a:rPr lang="pl-PL" sz="1600" b="1" dirty="0" smtClean="0">
                <a:latin typeface="Arial" pitchFamily="34" charset="0"/>
                <a:cs typeface="Arial" pitchFamily="34" charset="0"/>
              </a:rPr>
              <a:t>Działanie 1.2 Innowacyjne przedsiębiorstwa</a:t>
            </a:r>
          </a:p>
        </p:txBody>
      </p:sp>
      <p:grpSp>
        <p:nvGrpSpPr>
          <p:cNvPr id="2" name="Grupa 15"/>
          <p:cNvGrpSpPr/>
          <p:nvPr/>
        </p:nvGrpSpPr>
        <p:grpSpPr>
          <a:xfrm>
            <a:off x="323528" y="1772817"/>
            <a:ext cx="788988" cy="1127124"/>
            <a:chOff x="0" y="602"/>
            <a:chExt cx="788988" cy="1127124"/>
          </a:xfrm>
        </p:grpSpPr>
        <p:sp>
          <p:nvSpPr>
            <p:cNvPr id="17" name="Pagon 16"/>
            <p:cNvSpPr/>
            <p:nvPr/>
          </p:nvSpPr>
          <p:spPr>
            <a:xfrm rot="5400000">
              <a:off x="-169068" y="169670"/>
              <a:ext cx="1127124" cy="788987"/>
            </a:xfrm>
            <a:prstGeom prst="chevron">
              <a:avLst/>
            </a:prstGeom>
            <a:noFill/>
            <a:ln>
              <a:solidFill>
                <a:srgbClr val="FFCC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Pagon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l-PL" sz="1200" b="1" kern="1200" dirty="0" smtClean="0">
                  <a:solidFill>
                    <a:schemeClr val="tx1"/>
                  </a:solidFill>
                  <a:latin typeface="Arial" pitchFamily="34" charset="0"/>
                  <a:cs typeface="Arial" pitchFamily="34" charset="0"/>
                </a:rPr>
                <a:t>Schemat 1.2B </a:t>
              </a:r>
              <a:endParaRPr lang="pl-PL" sz="1200" kern="1200" dirty="0">
                <a:solidFill>
                  <a:schemeClr val="tx1"/>
                </a:solidFill>
                <a:latin typeface="Arial" pitchFamily="34" charset="0"/>
                <a:cs typeface="Arial" pitchFamily="34" charset="0"/>
              </a:endParaRPr>
            </a:p>
          </p:txBody>
        </p:sp>
      </p:grpSp>
      <p:sp>
        <p:nvSpPr>
          <p:cNvPr id="19" name="Prostokąt 18"/>
          <p:cNvSpPr/>
          <p:nvPr/>
        </p:nvSpPr>
        <p:spPr>
          <a:xfrm>
            <a:off x="1763688" y="2204864"/>
            <a:ext cx="5616624" cy="338554"/>
          </a:xfrm>
          <a:prstGeom prst="rect">
            <a:avLst/>
          </a:prstGeom>
        </p:spPr>
        <p:txBody>
          <a:bodyPr wrap="square">
            <a:spAutoFit/>
          </a:bodyPr>
          <a:lstStyle/>
          <a:p>
            <a:pPr algn="ctr"/>
            <a:r>
              <a:rPr lang="pl-PL" sz="1600" b="1" i="1" dirty="0" smtClean="0">
                <a:latin typeface="+mj-lt"/>
                <a:cs typeface="Arial" pitchFamily="34" charset="0"/>
              </a:rPr>
              <a:t>Tworzenie i rozwój infrastruktury B+R przedsiębiorstw</a:t>
            </a:r>
          </a:p>
        </p:txBody>
      </p:sp>
      <p:sp>
        <p:nvSpPr>
          <p:cNvPr id="20" name="Prostokąt 19"/>
          <p:cNvSpPr/>
          <p:nvPr/>
        </p:nvSpPr>
        <p:spPr>
          <a:xfrm>
            <a:off x="1115616" y="2132858"/>
            <a:ext cx="8136904" cy="646331"/>
          </a:xfrm>
          <a:prstGeom prst="rect">
            <a:avLst/>
          </a:prstGeom>
        </p:spPr>
        <p:txBody>
          <a:bodyPr wrap="square">
            <a:spAutoFit/>
          </a:bodyPr>
          <a:lstStyle/>
          <a:p>
            <a:pPr algn="just"/>
            <a:endParaRPr lang="pl-PL" sz="1200" dirty="0" smtClean="0">
              <a:latin typeface="Arial" pitchFamily="34" charset="0"/>
              <a:cs typeface="Arial" pitchFamily="34" charset="0"/>
            </a:endParaRPr>
          </a:p>
          <a:p>
            <a:pPr algn="just"/>
            <a:r>
              <a:rPr lang="pl-PL" sz="1200" b="1" dirty="0" smtClean="0">
                <a:latin typeface="Arial" pitchFamily="34" charset="0"/>
                <a:cs typeface="Arial" pitchFamily="34" charset="0"/>
              </a:rPr>
              <a:t>	</a:t>
            </a:r>
          </a:p>
          <a:p>
            <a:pPr algn="just"/>
            <a:r>
              <a:rPr lang="pl-PL" sz="1200" dirty="0" smtClean="0">
                <a:latin typeface="Arial" pitchFamily="34" charset="0"/>
                <a:cs typeface="Arial" pitchFamily="34" charset="0"/>
              </a:rPr>
              <a:t>	</a:t>
            </a:r>
          </a:p>
        </p:txBody>
      </p:sp>
      <p:sp>
        <p:nvSpPr>
          <p:cNvPr id="27" name="Prostokąt 26"/>
          <p:cNvSpPr/>
          <p:nvPr/>
        </p:nvSpPr>
        <p:spPr>
          <a:xfrm>
            <a:off x="1835696" y="2996952"/>
            <a:ext cx="5544616" cy="369332"/>
          </a:xfrm>
          <a:prstGeom prst="rect">
            <a:avLst/>
          </a:prstGeom>
        </p:spPr>
        <p:txBody>
          <a:bodyPr wrap="square">
            <a:spAutoFit/>
          </a:bodyPr>
          <a:lstStyle/>
          <a:p>
            <a:pPr algn="ctr"/>
            <a:r>
              <a:rPr lang="pl-PL" dirty="0" smtClean="0">
                <a:latin typeface="+mj-lt"/>
                <a:cs typeface="Arial" pitchFamily="34" charset="0"/>
              </a:rPr>
              <a:t>Konkurs horyzontalny – alokacja 8 733 545  EUR</a:t>
            </a:r>
          </a:p>
        </p:txBody>
      </p:sp>
      <p:graphicFrame>
        <p:nvGraphicFramePr>
          <p:cNvPr id="13" name="Diagram 12"/>
          <p:cNvGraphicFramePr/>
          <p:nvPr>
            <p:extLst>
              <p:ext uri="{D42A27DB-BD31-4B8C-83A1-F6EECF244321}">
                <p14:modId xmlns:p14="http://schemas.microsoft.com/office/powerpoint/2010/main" val="305941136"/>
              </p:ext>
            </p:extLst>
          </p:nvPr>
        </p:nvGraphicFramePr>
        <p:xfrm>
          <a:off x="1092941" y="3638401"/>
          <a:ext cx="6912768" cy="18945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Prostokąt 13"/>
          <p:cNvSpPr/>
          <p:nvPr/>
        </p:nvSpPr>
        <p:spPr>
          <a:xfrm>
            <a:off x="2411760" y="3717032"/>
            <a:ext cx="5538911" cy="1815882"/>
          </a:xfrm>
          <a:prstGeom prst="rect">
            <a:avLst/>
          </a:prstGeom>
        </p:spPr>
        <p:txBody>
          <a:bodyPr wrap="square">
            <a:spAutoFit/>
          </a:bodyPr>
          <a:lstStyle/>
          <a:p>
            <a:pPr lvl="0" algn="just"/>
            <a:r>
              <a:rPr lang="pl-PL" sz="1400" b="1" dirty="0" smtClean="0">
                <a:latin typeface="+mj-lt"/>
                <a:cs typeface="Arial" pitchFamily="34" charset="0"/>
              </a:rPr>
              <a:t>Projekty</a:t>
            </a:r>
            <a:r>
              <a:rPr lang="pl-PL" sz="1400" dirty="0" smtClean="0">
                <a:latin typeface="+mj-lt"/>
                <a:cs typeface="Arial" pitchFamily="34" charset="0"/>
              </a:rPr>
              <a:t> </a:t>
            </a:r>
            <a:r>
              <a:rPr lang="pl-PL" sz="1400" b="1" dirty="0" smtClean="0">
                <a:latin typeface="+mj-lt"/>
                <a:cs typeface="Arial" pitchFamily="34" charset="0"/>
              </a:rPr>
              <a:t>obejmujące tworzenie i rozwój zaplecza badawczo-rozwojowego przedsiębiorstw w zakresie dotyczącym:</a:t>
            </a:r>
            <a:endParaRPr lang="pl-PL" sz="1400" dirty="0" smtClean="0">
              <a:solidFill>
                <a:srgbClr val="002060"/>
              </a:solidFill>
              <a:latin typeface="+mj-lt"/>
              <a:cs typeface="Arial" pitchFamily="34" charset="0"/>
            </a:endParaRPr>
          </a:p>
          <a:p>
            <a:pPr algn="just"/>
            <a:endParaRPr lang="pl-PL" sz="1400" dirty="0" smtClean="0">
              <a:latin typeface="+mj-lt"/>
              <a:cs typeface="Arial" pitchFamily="34" charset="0"/>
            </a:endParaRPr>
          </a:p>
          <a:p>
            <a:pPr marL="285750" indent="-285750" algn="just">
              <a:buFontTx/>
              <a:buChar char="-"/>
            </a:pPr>
            <a:r>
              <a:rPr lang="pl-PL" sz="1400" dirty="0" smtClean="0">
                <a:latin typeface="+mj-lt"/>
                <a:cs typeface="Arial" pitchFamily="34" charset="0"/>
              </a:rPr>
              <a:t>laboratoriów specjalistycznych oraz działów badawczo – rozwojowych w przedsiębiorstwach ;     </a:t>
            </a:r>
          </a:p>
          <a:p>
            <a:pPr marL="285750" indent="-285750" algn="just">
              <a:buFontTx/>
              <a:buChar char="-"/>
            </a:pPr>
            <a:r>
              <a:rPr lang="pl-PL" sz="1400" dirty="0" smtClean="0">
                <a:latin typeface="+mj-lt"/>
                <a:cs typeface="Arial" pitchFamily="34" charset="0"/>
              </a:rPr>
              <a:t>centrów badawczo-rozwojowych w przedsiębiorstwach, będących jednostkami organizacyjnymi lub wyodrębnionymi organizacyjnie jednostkami  rozpoczynających lub rozwijających działalność.</a:t>
            </a:r>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1991</TotalTime>
  <Words>1138</Words>
  <Application>Microsoft Office PowerPoint</Application>
  <PresentationFormat>Pokaz na ekranie (4:3)</PresentationFormat>
  <Paragraphs>228</Paragraphs>
  <Slides>16</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16</vt:i4>
      </vt:variant>
    </vt:vector>
  </HeadingPairs>
  <TitlesOfParts>
    <vt:vector size="22" baseType="lpstr">
      <vt:lpstr>11,5</vt:lpstr>
      <vt:lpstr>Adobe Garamond Pro</vt:lpstr>
      <vt:lpstr>Arial</vt:lpstr>
      <vt:lpstr>Calibri</vt:lpstr>
      <vt:lpstr>Times New Roman</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Marcin Dzwonek</dc:creator>
  <cp:lastModifiedBy>Barbara Radziwiłł-Wróbel</cp:lastModifiedBy>
  <cp:revision>385</cp:revision>
  <dcterms:created xsi:type="dcterms:W3CDTF">2015-04-22T07:48:15Z</dcterms:created>
  <dcterms:modified xsi:type="dcterms:W3CDTF">2017-05-29T08:12:08Z</dcterms:modified>
</cp:coreProperties>
</file>