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9"/>
  </p:notesMasterIdLst>
  <p:handoutMasterIdLst>
    <p:handoutMasterId r:id="rId40"/>
  </p:handoutMasterIdLst>
  <p:sldIdLst>
    <p:sldId id="256" r:id="rId2"/>
    <p:sldId id="401" r:id="rId3"/>
    <p:sldId id="490" r:id="rId4"/>
    <p:sldId id="489" r:id="rId5"/>
    <p:sldId id="488" r:id="rId6"/>
    <p:sldId id="487" r:id="rId7"/>
    <p:sldId id="486" r:id="rId8"/>
    <p:sldId id="484" r:id="rId9"/>
    <p:sldId id="519" r:id="rId10"/>
    <p:sldId id="482" r:id="rId11"/>
    <p:sldId id="522" r:id="rId12"/>
    <p:sldId id="481" r:id="rId13"/>
    <p:sldId id="479" r:id="rId14"/>
    <p:sldId id="478" r:id="rId15"/>
    <p:sldId id="495" r:id="rId16"/>
    <p:sldId id="476" r:id="rId17"/>
    <p:sldId id="491" r:id="rId18"/>
    <p:sldId id="520" r:id="rId19"/>
    <p:sldId id="499" r:id="rId20"/>
    <p:sldId id="497" r:id="rId21"/>
    <p:sldId id="498" r:id="rId22"/>
    <p:sldId id="500" r:id="rId23"/>
    <p:sldId id="501" r:id="rId24"/>
    <p:sldId id="502" r:id="rId25"/>
    <p:sldId id="503" r:id="rId26"/>
    <p:sldId id="483" r:id="rId27"/>
    <p:sldId id="504" r:id="rId28"/>
    <p:sldId id="505" r:id="rId29"/>
    <p:sldId id="506" r:id="rId30"/>
    <p:sldId id="507" r:id="rId31"/>
    <p:sldId id="512" r:id="rId32"/>
    <p:sldId id="515" r:id="rId33"/>
    <p:sldId id="518" r:id="rId34"/>
    <p:sldId id="513" r:id="rId35"/>
    <p:sldId id="514" r:id="rId36"/>
    <p:sldId id="494" r:id="rId37"/>
    <p:sldId id="264" r:id="rId38"/>
  </p:sldIdLst>
  <p:sldSz cx="9144000" cy="6858000" type="screen4x3"/>
  <p:notesSz cx="6797675" cy="9926638"/>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ata Ankudowicz" initials="BA" lastIdx="22" clrIdx="0">
    <p:extLst>
      <p:ext uri="{19B8F6BF-5375-455C-9EA6-DF929625EA0E}">
        <p15:presenceInfo xmlns:p15="http://schemas.microsoft.com/office/powerpoint/2012/main" xmlns="" userId="S-1-5-21-2307463862-1796714280-2582106076-3653" providerId="AD"/>
      </p:ext>
    </p:extLst>
  </p:cmAuthor>
  <p:cmAuthor id="2" name="Your User Name" initials="YUN"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yl z motywem 1 — Ak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75" autoAdjust="0"/>
    <p:restoredTop sz="99086" autoAdjust="0"/>
  </p:normalViewPr>
  <p:slideViewPr>
    <p:cSldViewPr>
      <p:cViewPr varScale="1">
        <p:scale>
          <a:sx n="109" d="100"/>
          <a:sy n="109" d="100"/>
        </p:scale>
        <p:origin x="-1776"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5" d="100"/>
          <a:sy n="85" d="100"/>
        </p:scale>
        <p:origin x="390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48F7C52-8504-4626-B7FD-6F155F718BA2}" type="datetimeFigureOut">
              <a:rPr lang="pl-PL" smtClean="0"/>
              <a:t>2018-12-12</a:t>
            </a:fld>
            <a:endParaRPr lang="pl-PL"/>
          </a:p>
        </p:txBody>
      </p:sp>
      <p:sp>
        <p:nvSpPr>
          <p:cNvPr id="4" name="Symbol zastępczy stopki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6062643-A122-436B-9184-909962A1E7A9}" type="slidenum">
              <a:rPr lang="pl-PL" smtClean="0"/>
              <a:t>‹#›</a:t>
            </a:fld>
            <a:endParaRPr lang="pl-PL"/>
          </a:p>
        </p:txBody>
      </p:sp>
    </p:spTree>
    <p:extLst>
      <p:ext uri="{BB962C8B-B14F-4D97-AF65-F5344CB8AC3E}">
        <p14:creationId xmlns:p14="http://schemas.microsoft.com/office/powerpoint/2010/main" val="730346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DACB40B-533F-458A-801B-70E3A2B835CB}" type="datetimeFigureOut">
              <a:rPr lang="pl-PL" smtClean="0"/>
              <a:t>2018-12-12</a:t>
            </a:fld>
            <a:endParaRPr lang="pl-PL"/>
          </a:p>
        </p:txBody>
      </p:sp>
      <p:sp>
        <p:nvSpPr>
          <p:cNvPr id="4" name="Symbol zastępczy obrazu slajd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979687A7-5B0D-4588-A16A-70E6F2106EAF}" type="slidenum">
              <a:rPr lang="pl-PL" smtClean="0"/>
              <a:t>‹#›</a:t>
            </a:fld>
            <a:endParaRPr lang="pl-PL"/>
          </a:p>
        </p:txBody>
      </p:sp>
    </p:spTree>
    <p:extLst>
      <p:ext uri="{BB962C8B-B14F-4D97-AF65-F5344CB8AC3E}">
        <p14:creationId xmlns:p14="http://schemas.microsoft.com/office/powerpoint/2010/main" val="28438022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a:t>
            </a:fld>
            <a:endParaRPr lang="pl-PL"/>
          </a:p>
        </p:txBody>
      </p:sp>
    </p:spTree>
    <p:extLst>
      <p:ext uri="{BB962C8B-B14F-4D97-AF65-F5344CB8AC3E}">
        <p14:creationId xmlns:p14="http://schemas.microsoft.com/office/powerpoint/2010/main" val="15996637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10</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11</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12</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13</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14</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15</a:t>
            </a:fld>
            <a:endParaRPr lang="pl-PL"/>
          </a:p>
        </p:txBody>
      </p:sp>
    </p:spTree>
    <p:extLst>
      <p:ext uri="{BB962C8B-B14F-4D97-AF65-F5344CB8AC3E}">
        <p14:creationId xmlns:p14="http://schemas.microsoft.com/office/powerpoint/2010/main" val="2679388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16</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17</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18</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19</a:t>
            </a:fld>
            <a:endParaRPr lang="pl-PL"/>
          </a:p>
        </p:txBody>
      </p:sp>
    </p:spTree>
    <p:extLst>
      <p:ext uri="{BB962C8B-B14F-4D97-AF65-F5344CB8AC3E}">
        <p14:creationId xmlns:p14="http://schemas.microsoft.com/office/powerpoint/2010/main" val="3153846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20</a:t>
            </a:fld>
            <a:endParaRPr lang="pl-PL"/>
          </a:p>
        </p:txBody>
      </p:sp>
    </p:spTree>
    <p:extLst>
      <p:ext uri="{BB962C8B-B14F-4D97-AF65-F5344CB8AC3E}">
        <p14:creationId xmlns:p14="http://schemas.microsoft.com/office/powerpoint/2010/main" val="24535331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21</a:t>
            </a:fld>
            <a:endParaRPr lang="pl-PL"/>
          </a:p>
        </p:txBody>
      </p:sp>
    </p:spTree>
    <p:extLst>
      <p:ext uri="{BB962C8B-B14F-4D97-AF65-F5344CB8AC3E}">
        <p14:creationId xmlns:p14="http://schemas.microsoft.com/office/powerpoint/2010/main" val="30657048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22</a:t>
            </a:fld>
            <a:endParaRPr lang="pl-PL"/>
          </a:p>
        </p:txBody>
      </p:sp>
    </p:spTree>
    <p:extLst>
      <p:ext uri="{BB962C8B-B14F-4D97-AF65-F5344CB8AC3E}">
        <p14:creationId xmlns:p14="http://schemas.microsoft.com/office/powerpoint/2010/main" val="10846929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23</a:t>
            </a:fld>
            <a:endParaRPr lang="pl-PL"/>
          </a:p>
        </p:txBody>
      </p:sp>
    </p:spTree>
    <p:extLst>
      <p:ext uri="{BB962C8B-B14F-4D97-AF65-F5344CB8AC3E}">
        <p14:creationId xmlns:p14="http://schemas.microsoft.com/office/powerpoint/2010/main" val="101824143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24</a:t>
            </a:fld>
            <a:endParaRPr lang="pl-PL"/>
          </a:p>
        </p:txBody>
      </p:sp>
    </p:spTree>
    <p:extLst>
      <p:ext uri="{BB962C8B-B14F-4D97-AF65-F5344CB8AC3E}">
        <p14:creationId xmlns:p14="http://schemas.microsoft.com/office/powerpoint/2010/main" val="5366953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25</a:t>
            </a:fld>
            <a:endParaRPr lang="pl-PL"/>
          </a:p>
        </p:txBody>
      </p:sp>
    </p:spTree>
    <p:extLst>
      <p:ext uri="{BB962C8B-B14F-4D97-AF65-F5344CB8AC3E}">
        <p14:creationId xmlns:p14="http://schemas.microsoft.com/office/powerpoint/2010/main" val="218463576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26</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27</a:t>
            </a:fld>
            <a:endParaRPr lang="pl-PL"/>
          </a:p>
        </p:txBody>
      </p:sp>
    </p:spTree>
    <p:extLst>
      <p:ext uri="{BB962C8B-B14F-4D97-AF65-F5344CB8AC3E}">
        <p14:creationId xmlns:p14="http://schemas.microsoft.com/office/powerpoint/2010/main" val="23725343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28</a:t>
            </a:fld>
            <a:endParaRPr lang="pl-PL"/>
          </a:p>
        </p:txBody>
      </p:sp>
    </p:spTree>
    <p:extLst>
      <p:ext uri="{BB962C8B-B14F-4D97-AF65-F5344CB8AC3E}">
        <p14:creationId xmlns:p14="http://schemas.microsoft.com/office/powerpoint/2010/main" val="271057719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29</a:t>
            </a:fld>
            <a:endParaRPr lang="pl-PL"/>
          </a:p>
        </p:txBody>
      </p:sp>
    </p:spTree>
    <p:extLst>
      <p:ext uri="{BB962C8B-B14F-4D97-AF65-F5344CB8AC3E}">
        <p14:creationId xmlns:p14="http://schemas.microsoft.com/office/powerpoint/2010/main" val="99491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30</a:t>
            </a:fld>
            <a:endParaRPr lang="pl-PL"/>
          </a:p>
        </p:txBody>
      </p:sp>
    </p:spTree>
    <p:extLst>
      <p:ext uri="{BB962C8B-B14F-4D97-AF65-F5344CB8AC3E}">
        <p14:creationId xmlns:p14="http://schemas.microsoft.com/office/powerpoint/2010/main" val="6082788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31</a:t>
            </a:fld>
            <a:endParaRPr lang="pl-PL"/>
          </a:p>
        </p:txBody>
      </p:sp>
    </p:spTree>
    <p:extLst>
      <p:ext uri="{BB962C8B-B14F-4D97-AF65-F5344CB8AC3E}">
        <p14:creationId xmlns:p14="http://schemas.microsoft.com/office/powerpoint/2010/main" val="320737757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32</a:t>
            </a:fld>
            <a:endParaRPr lang="pl-PL"/>
          </a:p>
        </p:txBody>
      </p:sp>
    </p:spTree>
    <p:extLst>
      <p:ext uri="{BB962C8B-B14F-4D97-AF65-F5344CB8AC3E}">
        <p14:creationId xmlns:p14="http://schemas.microsoft.com/office/powerpoint/2010/main" val="184331117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33</a:t>
            </a:fld>
            <a:endParaRPr lang="pl-PL"/>
          </a:p>
        </p:txBody>
      </p:sp>
    </p:spTree>
    <p:extLst>
      <p:ext uri="{BB962C8B-B14F-4D97-AF65-F5344CB8AC3E}">
        <p14:creationId xmlns:p14="http://schemas.microsoft.com/office/powerpoint/2010/main" val="36416083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34</a:t>
            </a:fld>
            <a:endParaRPr lang="pl-PL"/>
          </a:p>
        </p:txBody>
      </p:sp>
    </p:spTree>
    <p:extLst>
      <p:ext uri="{BB962C8B-B14F-4D97-AF65-F5344CB8AC3E}">
        <p14:creationId xmlns:p14="http://schemas.microsoft.com/office/powerpoint/2010/main" val="169023761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35</a:t>
            </a:fld>
            <a:endParaRPr lang="pl-PL"/>
          </a:p>
        </p:txBody>
      </p:sp>
    </p:spTree>
    <p:extLst>
      <p:ext uri="{BB962C8B-B14F-4D97-AF65-F5344CB8AC3E}">
        <p14:creationId xmlns:p14="http://schemas.microsoft.com/office/powerpoint/2010/main" val="244628476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36</a:t>
            </a:fld>
            <a:endParaRPr lang="pl-PL"/>
          </a:p>
        </p:txBody>
      </p:sp>
    </p:spTree>
    <p:extLst>
      <p:ext uri="{BB962C8B-B14F-4D97-AF65-F5344CB8AC3E}">
        <p14:creationId xmlns:p14="http://schemas.microsoft.com/office/powerpoint/2010/main" val="300898816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a:p>
        </p:txBody>
      </p:sp>
      <p:sp>
        <p:nvSpPr>
          <p:cNvPr id="4" name="Symbol zastępczy numeru slajdu 3"/>
          <p:cNvSpPr>
            <a:spLocks noGrp="1"/>
          </p:cNvSpPr>
          <p:nvPr>
            <p:ph type="sldNum" sz="quarter" idx="10"/>
          </p:nvPr>
        </p:nvSpPr>
        <p:spPr/>
        <p:txBody>
          <a:bodyPr/>
          <a:lstStyle/>
          <a:p>
            <a:fld id="{979687A7-5B0D-4588-A16A-70E6F2106EAF}" type="slidenum">
              <a:rPr lang="pl-PL" smtClean="0"/>
              <a:t>37</a:t>
            </a:fld>
            <a:endParaRPr lang="pl-PL"/>
          </a:p>
        </p:txBody>
      </p:sp>
    </p:spTree>
    <p:extLst>
      <p:ext uri="{BB962C8B-B14F-4D97-AF65-F5344CB8AC3E}">
        <p14:creationId xmlns:p14="http://schemas.microsoft.com/office/powerpoint/2010/main" val="3190814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4</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5</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6</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7</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8</a:t>
            </a:fld>
            <a:endParaRPr lang="pl-PL"/>
          </a:p>
        </p:txBody>
      </p:sp>
    </p:spTree>
    <p:extLst>
      <p:ext uri="{BB962C8B-B14F-4D97-AF65-F5344CB8AC3E}">
        <p14:creationId xmlns:p14="http://schemas.microsoft.com/office/powerpoint/2010/main" val="3855494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979687A7-5B0D-4588-A16A-70E6F2106EAF}" type="slidenum">
              <a:rPr lang="pl-PL" smtClean="0"/>
              <a:t>9</a:t>
            </a:fld>
            <a:endParaRPr lang="pl-PL"/>
          </a:p>
        </p:txBody>
      </p:sp>
    </p:spTree>
    <p:extLst>
      <p:ext uri="{BB962C8B-B14F-4D97-AF65-F5344CB8AC3E}">
        <p14:creationId xmlns:p14="http://schemas.microsoft.com/office/powerpoint/2010/main" val="3855494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a:t>Kliknij, aby edytować styl</a:t>
            </a:r>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1324912495"/>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882872713"/>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360464328"/>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436975272"/>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a:t>Kliknij, aby edytować styl</a:t>
            </a:r>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Symbol zastępczy daty 3"/>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5" name="Symbol zastępczy stopki 4"/>
          <p:cNvSpPr>
            <a:spLocks noGrp="1"/>
          </p:cNvSpPr>
          <p:nvPr>
            <p:ph type="ftr" sz="quarter" idx="11"/>
          </p:nvPr>
        </p:nvSpPr>
        <p:spPr/>
        <p:txBody>
          <a:bodyPr/>
          <a:lstStyle/>
          <a:p>
            <a:endParaRPr lang="pl-PL" dirty="0"/>
          </a:p>
        </p:txBody>
      </p:sp>
      <p:sp>
        <p:nvSpPr>
          <p:cNvPr id="6" name="Symbol zastępczy numeru slajdu 5"/>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285909208"/>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418455098"/>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a:t>Kliknij, aby edytować styl</a:t>
            </a:r>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8" name="Symbol zastępczy stopki 7"/>
          <p:cNvSpPr>
            <a:spLocks noGrp="1"/>
          </p:cNvSpPr>
          <p:nvPr>
            <p:ph type="ftr" sz="quarter" idx="11"/>
          </p:nvPr>
        </p:nvSpPr>
        <p:spPr/>
        <p:txBody>
          <a:bodyPr/>
          <a:lstStyle/>
          <a:p>
            <a:endParaRPr lang="pl-PL" dirty="0"/>
          </a:p>
        </p:txBody>
      </p:sp>
      <p:sp>
        <p:nvSpPr>
          <p:cNvPr id="9" name="Symbol zastępczy numeru slajdu 8"/>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569287823"/>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4" name="Symbol zastępczy stopki 3"/>
          <p:cNvSpPr>
            <a:spLocks noGrp="1"/>
          </p:cNvSpPr>
          <p:nvPr>
            <p:ph type="ftr" sz="quarter" idx="11"/>
          </p:nvPr>
        </p:nvSpPr>
        <p:spPr/>
        <p:txBody>
          <a:bodyPr/>
          <a:lstStyle/>
          <a:p>
            <a:endParaRPr lang="pl-PL" dirty="0"/>
          </a:p>
        </p:txBody>
      </p:sp>
      <p:sp>
        <p:nvSpPr>
          <p:cNvPr id="5" name="Symbol zastępczy numeru slajdu 4"/>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659912423"/>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3" name="Symbol zastępczy stopki 2"/>
          <p:cNvSpPr>
            <a:spLocks noGrp="1"/>
          </p:cNvSpPr>
          <p:nvPr>
            <p:ph type="ftr" sz="quarter" idx="11"/>
          </p:nvPr>
        </p:nvSpPr>
        <p:spPr/>
        <p:txBody>
          <a:bodyPr/>
          <a:lstStyle/>
          <a:p>
            <a:endParaRPr lang="pl-PL" dirty="0"/>
          </a:p>
        </p:txBody>
      </p:sp>
      <p:sp>
        <p:nvSpPr>
          <p:cNvPr id="4" name="Symbol zastępczy numeru slajdu 3"/>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997632531"/>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a:t>Kliknij, aby edytować styl</a:t>
            </a:r>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2405749212"/>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a:t>Kliknij, aby edytować styl</a:t>
            </a:r>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Symbol zastępczy daty 4"/>
          <p:cNvSpPr>
            <a:spLocks noGrp="1"/>
          </p:cNvSpPr>
          <p:nvPr>
            <p:ph type="dt" sz="half" idx="10"/>
          </p:nvPr>
        </p:nvSpPr>
        <p:spPr/>
        <p:txBody>
          <a:bodyPr/>
          <a:lstStyle/>
          <a:p>
            <a:fld id="{6380BA3F-33EE-4B10-A7A9-11EA9EFA526F}" type="datetimeFigureOut">
              <a:rPr lang="pl-PL" smtClean="0"/>
              <a:pPr/>
              <a:t>2018-12-12</a:t>
            </a:fld>
            <a:endParaRPr lang="pl-PL" dirty="0"/>
          </a:p>
        </p:txBody>
      </p:sp>
      <p:sp>
        <p:nvSpPr>
          <p:cNvPr id="6" name="Symbol zastępczy stopki 5"/>
          <p:cNvSpPr>
            <a:spLocks noGrp="1"/>
          </p:cNvSpPr>
          <p:nvPr>
            <p:ph type="ftr" sz="quarter" idx="11"/>
          </p:nvPr>
        </p:nvSpPr>
        <p:spPr/>
        <p:txBody>
          <a:bodyPr/>
          <a:lstStyle/>
          <a:p>
            <a:endParaRPr lang="pl-PL" dirty="0"/>
          </a:p>
        </p:txBody>
      </p:sp>
      <p:sp>
        <p:nvSpPr>
          <p:cNvPr id="7" name="Symbol zastępczy numeru slajdu 6"/>
          <p:cNvSpPr>
            <a:spLocks noGrp="1"/>
          </p:cNvSpPr>
          <p:nvPr>
            <p:ph type="sldNum" sz="quarter" idx="12"/>
          </p:nvPr>
        </p:nvSpPr>
        <p:spPr/>
        <p:txBody>
          <a:body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3572862573"/>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80BA3F-33EE-4B10-A7A9-11EA9EFA526F}" type="datetimeFigureOut">
              <a:rPr lang="pl-PL" smtClean="0"/>
              <a:pPr/>
              <a:t>2018-12-12</a:t>
            </a:fld>
            <a:endParaRPr lang="pl-PL" dirty="0"/>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dirty="0"/>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53238-6498-42C9-B41E-DC417AC75BA7}" type="slidenum">
              <a:rPr lang="pl-PL" smtClean="0"/>
              <a:pPr/>
              <a:t>‹#›</a:t>
            </a:fld>
            <a:endParaRPr lang="pl-PL" dirty="0"/>
          </a:p>
        </p:txBody>
      </p:sp>
    </p:spTree>
    <p:extLst>
      <p:ext uri="{BB962C8B-B14F-4D97-AF65-F5344CB8AC3E}">
        <p14:creationId xmlns:p14="http://schemas.microsoft.com/office/powerpoint/2010/main" val="411985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dip.dolnyslask.pl/realizuje-projekt/rozliczaj-projekt.html" TargetMode="Externa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10" name="Obraz 9" descr="FEPR-DS-UE-EFRR-kolor.png"/>
          <p:cNvPicPr>
            <a:picLocks noChangeAspect="1"/>
          </p:cNvPicPr>
          <p:nvPr/>
        </p:nvPicPr>
        <p:blipFill>
          <a:blip r:embed="rId4" cstate="print"/>
          <a:stretch>
            <a:fillRect/>
          </a:stretch>
        </p:blipFill>
        <p:spPr>
          <a:xfrm>
            <a:off x="0" y="260648"/>
            <a:ext cx="4824536" cy="460082"/>
          </a:xfrm>
          <a:prstGeom prst="rect">
            <a:avLst/>
          </a:prstGeom>
        </p:spPr>
      </p:pic>
      <p:sp>
        <p:nvSpPr>
          <p:cNvPr id="11" name="pole tekstowe 10"/>
          <p:cNvSpPr txBox="1"/>
          <p:nvPr/>
        </p:nvSpPr>
        <p:spPr>
          <a:xfrm>
            <a:off x="1863103" y="4157284"/>
            <a:ext cx="7179733" cy="1015663"/>
          </a:xfrm>
          <a:prstGeom prst="rect">
            <a:avLst/>
          </a:prstGeom>
          <a:noFill/>
        </p:spPr>
        <p:txBody>
          <a:bodyPr wrap="square" rtlCol="0">
            <a:spAutoFit/>
          </a:bodyPr>
          <a:lstStyle/>
          <a:p>
            <a:pPr algn="ctr"/>
            <a:r>
              <a:rPr lang="pl-PL" b="1" dirty="0">
                <a:solidFill>
                  <a:schemeClr val="accent1">
                    <a:lumMod val="75000"/>
                  </a:schemeClr>
                </a:solidFill>
                <a:latin typeface="+mj-lt"/>
                <a:cs typeface="Arial" pitchFamily="34" charset="0"/>
              </a:rPr>
              <a:t>Wsparcie w ramach </a:t>
            </a:r>
          </a:p>
          <a:p>
            <a:pPr algn="ctr"/>
            <a:r>
              <a:rPr lang="pl-PL" b="1" dirty="0">
                <a:solidFill>
                  <a:schemeClr val="accent1">
                    <a:lumMod val="75000"/>
                  </a:schemeClr>
                </a:solidFill>
                <a:latin typeface="+mj-lt"/>
                <a:cs typeface="Arial" pitchFamily="34" charset="0"/>
              </a:rPr>
              <a:t>Regionalnego Programu  Operacyjnego WD na lata 2014-2020</a:t>
            </a:r>
          </a:p>
          <a:p>
            <a:pPr algn="ctr"/>
            <a:endParaRPr lang="pl-PL" sz="1200" b="1" i="1" dirty="0">
              <a:ln w="10541" cmpd="sng">
                <a:noFill/>
                <a:prstDash val="solid"/>
              </a:ln>
              <a:solidFill>
                <a:schemeClr val="accent1">
                  <a:lumMod val="75000"/>
                </a:schemeClr>
              </a:solidFill>
              <a:cs typeface="Arial" pitchFamily="34" charset="0"/>
            </a:endParaRPr>
          </a:p>
          <a:p>
            <a:pPr algn="ctr"/>
            <a:r>
              <a:rPr lang="pl-PL" sz="1200" b="1" i="1" dirty="0">
                <a:ln w="10541" cmpd="sng">
                  <a:noFill/>
                  <a:prstDash val="solid"/>
                </a:ln>
                <a:solidFill>
                  <a:schemeClr val="accent1">
                    <a:lumMod val="75000"/>
                  </a:schemeClr>
                </a:solidFill>
                <a:cs typeface="Arial" pitchFamily="34" charset="0"/>
              </a:rPr>
              <a:t>Rozliczanie projektów RPO WD - perspektywa 2014-2020</a:t>
            </a:r>
          </a:p>
        </p:txBody>
      </p:sp>
      <p:sp>
        <p:nvSpPr>
          <p:cNvPr id="4" name="pole tekstowe 3"/>
          <p:cNvSpPr txBox="1"/>
          <p:nvPr/>
        </p:nvSpPr>
        <p:spPr>
          <a:xfrm>
            <a:off x="107504" y="5733256"/>
            <a:ext cx="2472265" cy="307777"/>
          </a:xfrm>
          <a:prstGeom prst="rect">
            <a:avLst/>
          </a:prstGeom>
          <a:noFill/>
        </p:spPr>
        <p:txBody>
          <a:bodyPr wrap="square" rtlCol="0">
            <a:spAutoFit/>
          </a:bodyPr>
          <a:lstStyle/>
          <a:p>
            <a:pPr algn="ctr"/>
            <a:r>
              <a:rPr lang="pl-PL" sz="1400" b="1" dirty="0">
                <a:solidFill>
                  <a:schemeClr val="accent1">
                    <a:lumMod val="75000"/>
                  </a:schemeClr>
                </a:solidFill>
                <a:latin typeface="+mj-lt"/>
                <a:cs typeface="Arial" pitchFamily="34" charset="0"/>
              </a:rPr>
              <a:t>Wrocław, 12.12.2018r.</a:t>
            </a:r>
            <a:endParaRPr lang="pl-PL" sz="1400" dirty="0">
              <a:solidFill>
                <a:schemeClr val="accent1">
                  <a:lumMod val="75000"/>
                </a:schemeClr>
              </a:solidFill>
              <a:latin typeface="+mj-lt"/>
            </a:endParaRPr>
          </a:p>
        </p:txBody>
      </p:sp>
      <p:sp>
        <p:nvSpPr>
          <p:cNvPr id="5" name="pole tekstowe 4"/>
          <p:cNvSpPr txBox="1"/>
          <p:nvPr/>
        </p:nvSpPr>
        <p:spPr>
          <a:xfrm>
            <a:off x="3851920" y="5178009"/>
            <a:ext cx="4896544" cy="707886"/>
          </a:xfrm>
          <a:prstGeom prst="rect">
            <a:avLst/>
          </a:prstGeom>
          <a:noFill/>
        </p:spPr>
        <p:txBody>
          <a:bodyPr wrap="square" rtlCol="0">
            <a:spAutoFit/>
          </a:bodyPr>
          <a:lstStyle/>
          <a:p>
            <a:pPr algn="ctr"/>
            <a:endParaRPr lang="pl-PL" sz="1400" b="1" dirty="0">
              <a:solidFill>
                <a:schemeClr val="accent1">
                  <a:lumMod val="75000"/>
                </a:schemeClr>
              </a:solidFill>
              <a:latin typeface="+mj-lt"/>
              <a:cs typeface="Arial" pitchFamily="34" charset="0"/>
            </a:endParaRPr>
          </a:p>
          <a:p>
            <a:pPr algn="ctr"/>
            <a:endParaRPr lang="pl-PL" sz="1400" b="1" dirty="0">
              <a:solidFill>
                <a:schemeClr val="accent1">
                  <a:lumMod val="75000"/>
                </a:schemeClr>
              </a:solidFill>
              <a:latin typeface="+mj-lt"/>
              <a:cs typeface="Arial" pitchFamily="34" charset="0"/>
            </a:endParaRPr>
          </a:p>
          <a:p>
            <a:pPr algn="ctr"/>
            <a:r>
              <a:rPr lang="pl-PL" sz="1200" b="1" dirty="0">
                <a:solidFill>
                  <a:schemeClr val="accent1">
                    <a:lumMod val="75000"/>
                  </a:schemeClr>
                </a:solidFill>
                <a:cs typeface="Arial" pitchFamily="34" charset="0"/>
              </a:rPr>
              <a:t>Wydział Rozliczeń i Sprawozdawczości </a:t>
            </a:r>
            <a:endParaRPr lang="pl-PL" sz="1200" b="1" dirty="0">
              <a:solidFill>
                <a:schemeClr val="accent1">
                  <a:lumMod val="75000"/>
                </a:schemeClr>
              </a:solidFill>
              <a:latin typeface="+mj-lt"/>
              <a:cs typeface="Arial" pitchFamily="34" charset="0"/>
            </a:endParaRPr>
          </a:p>
        </p:txBody>
      </p:sp>
      <p:sp>
        <p:nvSpPr>
          <p:cNvPr id="2" name="pole tekstowe 1"/>
          <p:cNvSpPr txBox="1"/>
          <p:nvPr/>
        </p:nvSpPr>
        <p:spPr>
          <a:xfrm>
            <a:off x="287874" y="6447819"/>
            <a:ext cx="8640960" cy="276999"/>
          </a:xfrm>
          <a:prstGeom prst="rect">
            <a:avLst/>
          </a:prstGeom>
          <a:noFill/>
        </p:spPr>
        <p:txBody>
          <a:bodyPr wrap="square" rtlCol="0">
            <a:spAutoFit/>
          </a:bodyPr>
          <a:lstStyle/>
          <a:p>
            <a:pPr algn="ctr"/>
            <a:r>
              <a:rPr lang="pl-PL" sz="1200" b="1" dirty="0">
                <a:solidFill>
                  <a:schemeClr val="accent1">
                    <a:lumMod val="75000"/>
                  </a:schemeClr>
                </a:solidFill>
              </a:rPr>
              <a:t>Szkolenie  finansowane ze środków Europejskiego Funduszu Społecznego</a:t>
            </a:r>
          </a:p>
        </p:txBody>
      </p:sp>
    </p:spTree>
    <p:extLst>
      <p:ext uri="{BB962C8B-B14F-4D97-AF65-F5344CB8AC3E}">
        <p14:creationId xmlns:p14="http://schemas.microsoft.com/office/powerpoint/2010/main" val="3405491055"/>
      </p:ext>
    </p:extLst>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ole tekstowe 2"/>
          <p:cNvSpPr txBox="1"/>
          <p:nvPr/>
        </p:nvSpPr>
        <p:spPr>
          <a:xfrm>
            <a:off x="251520" y="1124744"/>
            <a:ext cx="8640960" cy="5078313"/>
          </a:xfrm>
          <a:prstGeom prst="rect">
            <a:avLst/>
          </a:prstGeom>
          <a:noFill/>
        </p:spPr>
        <p:txBody>
          <a:bodyPr wrap="square" rtlCol="0">
            <a:spAutoFit/>
          </a:bodyPr>
          <a:lstStyle/>
          <a:p>
            <a:pPr algn="ctr"/>
            <a:r>
              <a:rPr lang="pl-PL" b="1" u="sng" dirty="0" smtClean="0"/>
              <a:t>ZALICZKA</a:t>
            </a:r>
          </a:p>
          <a:p>
            <a:pPr algn="ctr"/>
            <a:endParaRPr lang="pl-PL" dirty="0"/>
          </a:p>
          <a:p>
            <a:pPr algn="just"/>
            <a:r>
              <a:rPr lang="pl-PL" dirty="0"/>
              <a:t>Zaliczka może być wypłacana w kilku transzach, należy jednak pamiętać, że aby otrzymać kolejną transzę należy najpierw rozliczyć wcześniej otrzymaną transzę. Maksymalna kwota zaliczki, jaką może otrzymać Beneficjent (bez względu na ilość transz) </a:t>
            </a:r>
            <a:r>
              <a:rPr lang="pl-PL" u="sng" dirty="0"/>
              <a:t>wynosi 40%</a:t>
            </a:r>
            <a:r>
              <a:rPr lang="pl-PL" dirty="0">
                <a:solidFill>
                  <a:srgbClr val="FF0000"/>
                </a:solidFill>
              </a:rPr>
              <a:t>*</a:t>
            </a:r>
            <a:r>
              <a:rPr lang="pl-PL" u="sng" dirty="0"/>
              <a:t> przyznanego w umowie dofinansowania</a:t>
            </a:r>
            <a:r>
              <a:rPr lang="pl-PL" dirty="0"/>
              <a:t>. </a:t>
            </a:r>
          </a:p>
          <a:p>
            <a:pPr algn="just"/>
            <a:endParaRPr lang="pl-PL" dirty="0"/>
          </a:p>
          <a:p>
            <a:pPr algn="just"/>
            <a:r>
              <a:rPr lang="pl-PL" dirty="0"/>
              <a:t>Aby otrzymać zaliczkę należy złożyć prawidłowo wypełniony wniosek o płatność zaliczkową. Zaliczka jest wypłacana po zatwierdzeniu przez DIP wniosku o płatność zaliczkową, na specjalnie wyodrębniony rachunek bankowy, który będzie wskazany w umowie o dofinansowanie. </a:t>
            </a:r>
          </a:p>
          <a:p>
            <a:pPr algn="just"/>
            <a:endParaRPr lang="pl-PL" dirty="0"/>
          </a:p>
          <a:p>
            <a:pPr algn="just"/>
            <a:r>
              <a:rPr lang="pl-PL" dirty="0"/>
              <a:t>Należy pamiętać, że nie może to być ten sam rachunek, który służy do obsługi płatności pośrednich wypłacanych na zasadach refundacji.</a:t>
            </a:r>
          </a:p>
          <a:p>
            <a:pPr algn="just"/>
            <a:endParaRPr lang="pl-PL" dirty="0"/>
          </a:p>
          <a:p>
            <a:pPr algn="just"/>
            <a:endParaRPr lang="pl-PL" dirty="0"/>
          </a:p>
          <a:p>
            <a:pPr algn="just"/>
            <a:endParaRPr lang="pl-PL" dirty="0"/>
          </a:p>
          <a:p>
            <a:pPr algn="just"/>
            <a:r>
              <a:rPr lang="pl-PL" dirty="0">
                <a:solidFill>
                  <a:srgbClr val="FF0000"/>
                </a:solidFill>
              </a:rPr>
              <a:t>*</a:t>
            </a:r>
            <a:r>
              <a:rPr lang="pl-PL" dirty="0"/>
              <a:t> w niektórych naborach do 100%</a:t>
            </a:r>
          </a:p>
        </p:txBody>
      </p:sp>
    </p:spTree>
    <p:extLst>
      <p:ext uri="{BB962C8B-B14F-4D97-AF65-F5344CB8AC3E}">
        <p14:creationId xmlns:p14="http://schemas.microsoft.com/office/powerpoint/2010/main" val="3596300932"/>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ole tekstowe 2"/>
          <p:cNvSpPr txBox="1"/>
          <p:nvPr/>
        </p:nvSpPr>
        <p:spPr>
          <a:xfrm>
            <a:off x="251520" y="1124744"/>
            <a:ext cx="8640960" cy="5355312"/>
          </a:xfrm>
          <a:prstGeom prst="rect">
            <a:avLst/>
          </a:prstGeom>
          <a:noFill/>
        </p:spPr>
        <p:txBody>
          <a:bodyPr wrap="square" rtlCol="0">
            <a:spAutoFit/>
          </a:bodyPr>
          <a:lstStyle/>
          <a:p>
            <a:pPr algn="just"/>
            <a:r>
              <a:rPr lang="pl-PL" dirty="0"/>
              <a:t>Przy określaniu wartości wnioskowanej zaliczki należy odnieść się do realnej wysokości kosztów kwalifikowalnych, na pokrycie których zostanie spożytkowana zaliczka. Wraz z wnioskiem o płatność zaliczkową Beneficjent </a:t>
            </a:r>
            <a:r>
              <a:rPr lang="pl-PL" u="sng" dirty="0"/>
              <a:t>zobowiązany jest do złożenia oświadczenia, w którym wskaże, na jaki wydatek z wniosku o dofinansowanie i w jakiej kwocie mają zostać wydatkowane środki pochodzące z zaliczki.</a:t>
            </a:r>
            <a:r>
              <a:rPr lang="pl-PL" dirty="0"/>
              <a:t> Wydatki wskazane w ww. oświadczeniu powinny uwzględniać zarówno kwotę zaliczki, jak również środki własne. </a:t>
            </a:r>
          </a:p>
          <a:p>
            <a:pPr algn="just"/>
            <a:endParaRPr lang="pl-PL" dirty="0"/>
          </a:p>
          <a:p>
            <a:pPr lvl="0" algn="ctr"/>
            <a:r>
              <a:rPr lang="pl-PL" b="1" u="sng" dirty="0">
                <a:solidFill>
                  <a:prstClr val="black"/>
                </a:solidFill>
              </a:rPr>
              <a:t>UWAGA!</a:t>
            </a:r>
          </a:p>
          <a:p>
            <a:pPr lvl="0" algn="ctr"/>
            <a:endParaRPr lang="pl-PL" b="1" dirty="0">
              <a:solidFill>
                <a:prstClr val="black"/>
              </a:solidFill>
            </a:endParaRPr>
          </a:p>
          <a:p>
            <a:pPr lvl="0" algn="just"/>
            <a:r>
              <a:rPr lang="pl-PL" b="1" dirty="0">
                <a:solidFill>
                  <a:prstClr val="black"/>
                </a:solidFill>
              </a:rPr>
              <a:t>Środki z zaliczki mogą być przeznaczone wyłącznie na sfinansowanie wydatków kwalifikowalnych ujętych w Projekcie. </a:t>
            </a:r>
          </a:p>
          <a:p>
            <a:pPr lvl="0" algn="just"/>
            <a:endParaRPr lang="pl-PL" dirty="0">
              <a:solidFill>
                <a:prstClr val="black"/>
              </a:solidFill>
            </a:endParaRPr>
          </a:p>
          <a:p>
            <a:pPr lvl="0" algn="just"/>
            <a:r>
              <a:rPr lang="pl-PL" dirty="0">
                <a:solidFill>
                  <a:prstClr val="black"/>
                </a:solidFill>
              </a:rPr>
              <a:t>Jeżeli na etapie rozliczania zaliczki okaże się, że Beneficjent przed wydatkowaniem zaliczki na kwalifikowalny zakres Projektu lub przed jej zwrotem na rachunek bankowy wskazany przez DIP wykorzystywał środki na inne cele, niż sfinansowanie wydatków kwalifikowalnych ujętych w Projekcie, wówczas DIP naliczy Beneficjentowi odsetki ustawowe, które będą pomniejszać kwotę wydatków kwalifikowalnych.</a:t>
            </a:r>
          </a:p>
          <a:p>
            <a:pPr lvl="0" algn="just"/>
            <a:r>
              <a:rPr lang="pl-PL" dirty="0">
                <a:solidFill>
                  <a:prstClr val="black"/>
                </a:solidFill>
              </a:rPr>
              <a:t/>
            </a:r>
            <a:br>
              <a:rPr lang="pl-PL" dirty="0">
                <a:solidFill>
                  <a:prstClr val="black"/>
                </a:solidFill>
              </a:rPr>
            </a:br>
            <a:endParaRPr lang="pl-PL" dirty="0"/>
          </a:p>
        </p:txBody>
      </p:sp>
    </p:spTree>
    <p:extLst>
      <p:ext uri="{BB962C8B-B14F-4D97-AF65-F5344CB8AC3E}">
        <p14:creationId xmlns:p14="http://schemas.microsoft.com/office/powerpoint/2010/main" val="4244786344"/>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323528" y="1124744"/>
            <a:ext cx="8568952" cy="5324535"/>
          </a:xfrm>
          <a:prstGeom prst="rect">
            <a:avLst/>
          </a:prstGeom>
          <a:noFill/>
        </p:spPr>
        <p:txBody>
          <a:bodyPr wrap="square">
            <a:spAutoFit/>
          </a:bodyPr>
          <a:lstStyle/>
          <a:p>
            <a:pPr algn="just"/>
            <a:r>
              <a:rPr lang="pl-PL" dirty="0"/>
              <a:t>W przypadku uznania przez DIP części lub całości wydatków poniesionych ze środków zaliczki za niekwalifikowalne, wówczas Beneficjent będzie zobowiązany do zwrotu środków zgodnie z zapisami art. 207 ustawy o finansach publicznych. </a:t>
            </a:r>
          </a:p>
          <a:p>
            <a:pPr algn="just"/>
            <a:endParaRPr lang="pl-PL" dirty="0"/>
          </a:p>
          <a:p>
            <a:pPr algn="just"/>
            <a:endParaRPr lang="pl-PL" dirty="0"/>
          </a:p>
          <a:p>
            <a:pPr algn="just"/>
            <a:r>
              <a:rPr lang="pl-PL" dirty="0"/>
              <a:t>Rozliczenie otrzymanej zaliczki odbywa się przez złożenie do DIP wniosku o płatność, w którym beneficjent wykaże koszty kwalifikowalne w wysokości umożliwiającej rozliczenie 100% otrzymanej zaliczki. </a:t>
            </a:r>
            <a:r>
              <a:rPr lang="pl-PL" u="sng" dirty="0"/>
              <a:t>Wniosek ten Beneficjent musi złożyć w nieprzekraczalnym terminie do 30</a:t>
            </a:r>
            <a:r>
              <a:rPr lang="pl-PL" u="sng" dirty="0">
                <a:solidFill>
                  <a:srgbClr val="FF0000"/>
                </a:solidFill>
              </a:rPr>
              <a:t>*</a:t>
            </a:r>
            <a:r>
              <a:rPr lang="pl-PL" u="sng" dirty="0"/>
              <a:t> dni kalendarzowych od dnia otrzymania przez Beneficjenta środków na konto zaliczkowe. </a:t>
            </a:r>
          </a:p>
          <a:p>
            <a:pPr algn="just"/>
            <a:endParaRPr lang="pl-PL" sz="1600" u="sng" dirty="0"/>
          </a:p>
          <a:p>
            <a:pPr algn="just"/>
            <a:endParaRPr lang="pl-PL" sz="1600" u="sng" dirty="0"/>
          </a:p>
          <a:p>
            <a:pPr algn="just"/>
            <a:r>
              <a:rPr lang="pl-PL" sz="1600" u="sng" dirty="0"/>
              <a:t>Rozliczenie zaliczki może nastąpić także poprzez jej zwrot na konto wskazane przez DIP. </a:t>
            </a:r>
          </a:p>
          <a:p>
            <a:pPr algn="just"/>
            <a:endParaRPr lang="pl-PL" sz="1600" u="sng" dirty="0"/>
          </a:p>
          <a:p>
            <a:pPr algn="just"/>
            <a:r>
              <a:rPr lang="pl-PL" sz="1600" u="sng" dirty="0"/>
              <a:t>Jeżeli Beneficjent nie złoży wniosku o płatność we wskazanym powyżej terminie lub nie przedstawi we wniosku o płatność rozliczającym zaliczkę takiej kwoty wydatków kwalifikowalnych, która pozwoli na rozliczenie 100% zaliczki, wówczas od środków pozostałych do rozliczenia naliczane są odsetki jak dla zaległości podatkowych (zgodnie z art. 189 ustawy o finansach publicznych). </a:t>
            </a:r>
          </a:p>
          <a:p>
            <a:pPr algn="just"/>
            <a:endParaRPr lang="pl-PL" sz="1600" u="sng" dirty="0"/>
          </a:p>
          <a:p>
            <a:pPr algn="just"/>
            <a:r>
              <a:rPr lang="pl-PL" sz="1600" dirty="0">
                <a:solidFill>
                  <a:srgbClr val="FF0000"/>
                </a:solidFill>
              </a:rPr>
              <a:t>* dla niektórych rodzajów beneficjentów do 360 </a:t>
            </a:r>
            <a:r>
              <a:rPr lang="pl-PL" sz="1600" dirty="0" smtClean="0">
                <a:solidFill>
                  <a:srgbClr val="FF0000"/>
                </a:solidFill>
              </a:rPr>
              <a:t>dni. </a:t>
            </a:r>
            <a:endParaRPr lang="pl-PL" sz="1600" dirty="0">
              <a:solidFill>
                <a:srgbClr val="FF0000"/>
              </a:solidFill>
            </a:endParaRPr>
          </a:p>
        </p:txBody>
      </p:sp>
    </p:spTree>
    <p:extLst>
      <p:ext uri="{BB962C8B-B14F-4D97-AF65-F5344CB8AC3E}">
        <p14:creationId xmlns:p14="http://schemas.microsoft.com/office/powerpoint/2010/main" val="2426773685"/>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71342" y="246329"/>
            <a:ext cx="4355976" cy="492658"/>
          </a:xfrm>
          <a:prstGeom prst="rect">
            <a:avLst/>
          </a:prstGeom>
        </p:spPr>
      </p:pic>
      <p:sp>
        <p:nvSpPr>
          <p:cNvPr id="4" name="pole tekstowe 2"/>
          <p:cNvSpPr txBox="1"/>
          <p:nvPr/>
        </p:nvSpPr>
        <p:spPr>
          <a:xfrm>
            <a:off x="7056261" y="1323523"/>
            <a:ext cx="1584225" cy="360051"/>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pl-PL" sz="800" b="1" dirty="0"/>
          </a:p>
        </p:txBody>
      </p:sp>
      <p:sp>
        <p:nvSpPr>
          <p:cNvPr id="5" name="pole tekstowe 3"/>
          <p:cNvSpPr txBox="1"/>
          <p:nvPr/>
        </p:nvSpPr>
        <p:spPr>
          <a:xfrm>
            <a:off x="3995954" y="2477114"/>
            <a:ext cx="1584140" cy="504085"/>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pl-PL" sz="800" b="1" dirty="0"/>
          </a:p>
        </p:txBody>
      </p:sp>
      <p:sp>
        <p:nvSpPr>
          <p:cNvPr id="11" name="pole tekstowe 10"/>
          <p:cNvSpPr txBox="1"/>
          <p:nvPr/>
        </p:nvSpPr>
        <p:spPr>
          <a:xfrm>
            <a:off x="251520" y="1124744"/>
            <a:ext cx="8640960" cy="3970318"/>
          </a:xfrm>
          <a:prstGeom prst="rect">
            <a:avLst/>
          </a:prstGeom>
          <a:noFill/>
        </p:spPr>
        <p:txBody>
          <a:bodyPr wrap="square" rtlCol="0">
            <a:spAutoFit/>
          </a:bodyPr>
          <a:lstStyle/>
          <a:p>
            <a:pPr algn="just"/>
            <a:endParaRPr lang="pl-PL" dirty="0"/>
          </a:p>
          <a:p>
            <a:pPr algn="just"/>
            <a:r>
              <a:rPr lang="pl-PL" dirty="0"/>
              <a:t>Należy więc pamiętać, że nierozliczenie zaliczki w wyznaczonym terminie (lub nierozliczenie pełnej kwoty otrzymanej zaliczki) będzie generowało dodatkowe koszty w postaci odsetek, dlatego należy pilnować terminów określonych umową o dofinansowanie oraz przedstawiać do rozliczenia prawidłowo poniesione wydatki, które pozwolą na rozliczenie w całości otrzymanej transzy zaliczki.</a:t>
            </a:r>
          </a:p>
          <a:p>
            <a:pPr algn="just"/>
            <a:endParaRPr lang="pl-PL" dirty="0"/>
          </a:p>
          <a:p>
            <a:pPr algn="just"/>
            <a:r>
              <a:rPr lang="pl-PL" dirty="0"/>
              <a:t>Beneficjenci rozliczający otrzymaną zaliczkę zobowiązani są do załączania do wniosku o płatność wyciągów bankowych, które będą przedstawiać </a:t>
            </a:r>
            <a:r>
              <a:rPr lang="pl-PL" u="sng" dirty="0"/>
              <a:t>wszystkie</a:t>
            </a:r>
            <a:r>
              <a:rPr lang="pl-PL" dirty="0"/>
              <a:t> operacje dokonane na rachunku bankowym wskazanym w umowie o dofinansowanie od dnia otrzymania zaliczki (nie dotyczy jednostek samorządu terytorialnego). </a:t>
            </a:r>
          </a:p>
          <a:p>
            <a:pPr algn="just"/>
            <a:endParaRPr lang="pl-PL" dirty="0"/>
          </a:p>
          <a:p>
            <a:pPr algn="just"/>
            <a:r>
              <a:rPr lang="pl-PL" b="1" dirty="0"/>
              <a:t>Szczegółowe zasady związane z wypłatą i rozliczaniem zaliczki określa umowa o dofinansowanie projektu.</a:t>
            </a:r>
          </a:p>
        </p:txBody>
      </p:sp>
    </p:spTree>
    <p:extLst>
      <p:ext uri="{BB962C8B-B14F-4D97-AF65-F5344CB8AC3E}">
        <p14:creationId xmlns:p14="http://schemas.microsoft.com/office/powerpoint/2010/main" val="1114554977"/>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412776"/>
            <a:ext cx="8640960" cy="5262979"/>
          </a:xfrm>
          <a:prstGeom prst="rect">
            <a:avLst/>
          </a:prstGeom>
        </p:spPr>
        <p:txBody>
          <a:bodyPr wrap="square">
            <a:spAutoFit/>
          </a:bodyPr>
          <a:lstStyle/>
          <a:p>
            <a:pPr algn="just"/>
            <a:r>
              <a:rPr lang="pl-PL" sz="1600" dirty="0"/>
              <a:t>Warunkiem otrzymania przez Beneficjenta zaliczki/refundacji jest przedłożenie prawidłowo wypełnionego, kompletnego oraz spełniającego wymogi formalne, merytoryczne i rachunkowe wniosku o płatność. </a:t>
            </a:r>
          </a:p>
          <a:p>
            <a:pPr algn="just"/>
            <a:endParaRPr lang="pl-PL" sz="1600" dirty="0"/>
          </a:p>
          <a:p>
            <a:pPr algn="just"/>
            <a:r>
              <a:rPr lang="pl-PL" sz="1600" u="sng" dirty="0"/>
              <a:t>Należy pamiętać, iż o kwalifikowalności wydatku decyduje nie tylko fakt, iż został on ujęty we wniosku o dofinansowanie projektu, ale również to, czy został należycie udokumentowany i czy zakupu dokonano zgodnie z obowiązującymi procedurami. Kwalifikowalność wydatku jest weryfikowana zarówno na etapie rozliczania projektu (w oparciu o dokumenty potwierdzające jego poniesienie) jak i na etapie kontroli.</a:t>
            </a:r>
          </a:p>
          <a:p>
            <a:pPr algn="just"/>
            <a:endParaRPr lang="pl-PL" sz="1600" u="sng" dirty="0"/>
          </a:p>
          <a:p>
            <a:pPr algn="just"/>
            <a:r>
              <a:rPr lang="pl-PL" sz="1600" dirty="0"/>
              <a:t>Celem należytego udokumentowania prawidłowości poniesionych wydatków, do wniosku o płatność należy dołączyć stosowne załączniki.</a:t>
            </a:r>
          </a:p>
          <a:p>
            <a:pPr algn="just"/>
            <a:endParaRPr lang="pl-PL" sz="1600" dirty="0"/>
          </a:p>
          <a:p>
            <a:pPr algn="just"/>
            <a:r>
              <a:rPr lang="pl-PL" sz="1600" dirty="0"/>
              <a:t>Załączników nie przedkłada się w przypadku składania wniosku pełniącego wyłącznie funkcję sprawozdawczą, a także w przypadku, kiedy Beneficjent wnioskuje wyłącznie o </a:t>
            </a:r>
            <a:r>
              <a:rPr lang="pl-PL" sz="1600" dirty="0">
                <a:solidFill>
                  <a:srgbClr val="FF0000"/>
                </a:solidFill>
              </a:rPr>
              <a:t>*</a:t>
            </a:r>
            <a:r>
              <a:rPr lang="pl-PL" sz="1600" dirty="0"/>
              <a:t>zaliczkę i nie wykazuje do rozliczenia żadnych wydatków kwalifikowalnych. </a:t>
            </a:r>
          </a:p>
          <a:p>
            <a:pPr algn="just"/>
            <a:endParaRPr lang="pl-PL" sz="1600" dirty="0">
              <a:solidFill>
                <a:srgbClr val="FF0000"/>
              </a:solidFill>
            </a:endParaRPr>
          </a:p>
          <a:p>
            <a:pPr algn="just"/>
            <a:endParaRPr lang="pl-PL" sz="1600" dirty="0">
              <a:solidFill>
                <a:srgbClr val="FF0000"/>
              </a:solidFill>
            </a:endParaRPr>
          </a:p>
          <a:p>
            <a:pPr algn="just"/>
            <a:endParaRPr lang="pl-PL" sz="1600" dirty="0">
              <a:solidFill>
                <a:srgbClr val="FF0000"/>
              </a:solidFill>
            </a:endParaRPr>
          </a:p>
          <a:p>
            <a:pPr algn="just"/>
            <a:endParaRPr lang="pl-PL" sz="1600" dirty="0">
              <a:solidFill>
                <a:srgbClr val="FF0000"/>
              </a:solidFill>
            </a:endParaRPr>
          </a:p>
          <a:p>
            <a:pPr algn="just"/>
            <a:r>
              <a:rPr lang="pl-PL" sz="1600" dirty="0">
                <a:solidFill>
                  <a:srgbClr val="FF0000"/>
                </a:solidFill>
              </a:rPr>
              <a:t>* oświadczenie</a:t>
            </a:r>
            <a:endParaRPr lang="pl-PL" sz="1600" dirty="0"/>
          </a:p>
        </p:txBody>
      </p:sp>
    </p:spTree>
    <p:extLst>
      <p:ext uri="{BB962C8B-B14F-4D97-AF65-F5344CB8AC3E}">
        <p14:creationId xmlns:p14="http://schemas.microsoft.com/office/powerpoint/2010/main" val="3141982941"/>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102578"/>
            <a:ext cx="8640960" cy="5509200"/>
          </a:xfrm>
          <a:prstGeom prst="rect">
            <a:avLst/>
          </a:prstGeom>
        </p:spPr>
        <p:txBody>
          <a:bodyPr wrap="square">
            <a:spAutoFit/>
          </a:bodyPr>
          <a:lstStyle/>
          <a:p>
            <a:pPr algn="ctr"/>
            <a:r>
              <a:rPr lang="pl-PL" sz="1600" b="1" u="sng" dirty="0"/>
              <a:t>ZAŁĄCZNIKI DO WNIOSKU O PŁATNOŚĆ:</a:t>
            </a:r>
          </a:p>
          <a:p>
            <a:pPr marL="285750" indent="-285750" algn="just">
              <a:buFont typeface="Wingdings" panose="05000000000000000000" pitchFamily="2" charset="2"/>
              <a:buChar char="Ø"/>
            </a:pPr>
            <a:r>
              <a:rPr lang="pl-PL" sz="1600" dirty="0"/>
              <a:t>Załączniki należy przedłożyć do wniosku w wersji elektronicznej (w postaci </a:t>
            </a:r>
            <a:r>
              <a:rPr lang="pl-PL" sz="1600" dirty="0" err="1"/>
              <a:t>skanów</a:t>
            </a:r>
            <a:r>
              <a:rPr lang="pl-PL" sz="1600" dirty="0"/>
              <a:t>).</a:t>
            </a:r>
          </a:p>
          <a:p>
            <a:pPr algn="just"/>
            <a:endParaRPr lang="pl-PL" sz="1600" dirty="0"/>
          </a:p>
          <a:p>
            <a:pPr marL="285750" indent="-285750" algn="just">
              <a:buFont typeface="Wingdings" panose="05000000000000000000" pitchFamily="2" charset="2"/>
              <a:buChar char="Ø"/>
            </a:pPr>
            <a:r>
              <a:rPr lang="pl-PL" sz="1600" dirty="0"/>
              <a:t>Przygotowując załączniki do wniosku o płatność należy bazować na oryginałach dokumentów, nie na ich kserokopiach. W przypadku ujawnienia przez DIP, że ma do czynienia z kserokopią dokumentu, Beneficjent zostanie wezwany do przedłożenia oryginału dokumentu. DIP przyjmie do rozliczenia wersję elektroniczną dokumentu bazującą na jego kserokopii tylko w uzasadnionych przypadkach. Sytuacja ta będzie poprzedzona koniecznością złożenia przez Beneficjenta wyjaśnień na temat tego, co się stało z oryginałem dokumentu.</a:t>
            </a:r>
          </a:p>
          <a:p>
            <a:pPr algn="just"/>
            <a:r>
              <a:rPr lang="pl-PL" sz="1600" dirty="0"/>
              <a:t> </a:t>
            </a:r>
          </a:p>
          <a:p>
            <a:pPr marL="285750" indent="-285750" algn="just">
              <a:buFont typeface="Wingdings" panose="05000000000000000000" pitchFamily="2" charset="2"/>
              <a:buChar char="Ø"/>
            </a:pPr>
            <a:r>
              <a:rPr lang="pl-PL" sz="1600" dirty="0"/>
              <a:t> </a:t>
            </a:r>
            <a:r>
              <a:rPr lang="pl-PL" sz="1600" dirty="0">
                <a:solidFill>
                  <a:srgbClr val="FF0000"/>
                </a:solidFill>
              </a:rPr>
              <a:t>*</a:t>
            </a:r>
            <a:r>
              <a:rPr lang="pl-PL" sz="1600" dirty="0"/>
              <a:t>Każdy z załączników przedkłada się do DIP tylko raz – jeżeli dany dokument na jakimkolwiek etapie realizacji projektu został już przekazany do SL2014, nie trzeba go ponownie załączać na etapie składania wniosku o płatność. Jedynie w przypadku faktur lub innych dokumentów księgowych o równoważnej wartości dowodowej rozliczanych w więcej niż jednym wniosku o płatność, należy je ponownie załączyć do wniosku o płatność w sytuacji, gdy opis do faktury/innego dokumentu księgowego o równoważnej wartości dowodowej uległ zmianie w stosunku do tego, który był przedstawiony wcześniej.</a:t>
            </a:r>
          </a:p>
          <a:p>
            <a:pPr algn="just"/>
            <a:endParaRPr lang="pl-PL" sz="1600" dirty="0"/>
          </a:p>
          <a:p>
            <a:pPr marL="285750" indent="-285750" algn="just">
              <a:buFont typeface="Wingdings" panose="05000000000000000000" pitchFamily="2" charset="2"/>
              <a:buChar char="Ø"/>
            </a:pPr>
            <a:r>
              <a:rPr lang="pl-PL" sz="1600" dirty="0"/>
              <a:t>Do wniosku należy załączyć dokumenty, które poświadczą prawidłowość poniesionych wydatków kwalifikowalnych. W przypadku dokumentów dotyczących w całości wydatków niekwalifikowalnych, Beneficjent nie przedkłada ich we wniosku o płatność, chyba że DIP o nie wystąpi. </a:t>
            </a:r>
            <a:r>
              <a:rPr lang="pl-PL" sz="1600" u="sng" dirty="0">
                <a:solidFill>
                  <a:srgbClr val="FF0000"/>
                </a:solidFill>
              </a:rPr>
              <a:t>Należy je jednak wykazać we wniosku o płatność!</a:t>
            </a:r>
          </a:p>
        </p:txBody>
      </p:sp>
    </p:spTree>
    <p:extLst>
      <p:ext uri="{BB962C8B-B14F-4D97-AF65-F5344CB8AC3E}">
        <p14:creationId xmlns:p14="http://schemas.microsoft.com/office/powerpoint/2010/main" val="2143784000"/>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124744"/>
            <a:ext cx="8640960" cy="5509200"/>
          </a:xfrm>
          <a:prstGeom prst="rect">
            <a:avLst/>
          </a:prstGeom>
        </p:spPr>
        <p:txBody>
          <a:bodyPr wrap="square">
            <a:spAutoFit/>
          </a:bodyPr>
          <a:lstStyle/>
          <a:p>
            <a:pPr algn="ctr"/>
            <a:r>
              <a:rPr lang="pl-PL" sz="1600" b="1" u="sng" dirty="0"/>
              <a:t>DO WNIOSKU O PŁATNOŚĆ NALEŻY DOŁĄCZYĆ PRZEDE WSZYSTKIM:</a:t>
            </a:r>
          </a:p>
          <a:p>
            <a:pPr marL="285750" indent="-285750" algn="just">
              <a:buFont typeface="Wingdings" pitchFamily="2" charset="2"/>
              <a:buChar char="Ø"/>
            </a:pPr>
            <a:r>
              <a:rPr lang="pl-PL" sz="1600" dirty="0" err="1"/>
              <a:t>skany</a:t>
            </a:r>
            <a:r>
              <a:rPr lang="pl-PL" sz="1600" dirty="0"/>
              <a:t> faktur lub innych dokumentów księgowych o równoważnej wartości dowodowej. Faktury/inne dowody księgowe o równoważnej wartości dowodowej powinny być odpowiednio opisane.</a:t>
            </a:r>
          </a:p>
          <a:p>
            <a:pPr algn="just"/>
            <a:endParaRPr lang="pl-PL" sz="1600" dirty="0"/>
          </a:p>
          <a:p>
            <a:pPr marL="285750" indent="-285750" algn="just">
              <a:buFont typeface="Wingdings" pitchFamily="2" charset="2"/>
              <a:buChar char="Ø"/>
            </a:pPr>
            <a:r>
              <a:rPr lang="pl-PL" sz="1600" dirty="0" err="1"/>
              <a:t>skany</a:t>
            </a:r>
            <a:r>
              <a:rPr lang="pl-PL" sz="1600" dirty="0"/>
              <a:t> dowodów zapłaty faktur/innych dokumentów księgowych o równoważnej wartości dowodowej potwierdzające poniesienie wydatków (wyciągi bankowe/potwierdzenia zapłaty/dokumenty kasowe),</a:t>
            </a:r>
          </a:p>
          <a:p>
            <a:pPr algn="just"/>
            <a:endParaRPr lang="pl-PL" sz="1600" dirty="0"/>
          </a:p>
          <a:p>
            <a:pPr marL="285750" indent="-285750" algn="just">
              <a:buFont typeface="Wingdings" pitchFamily="2" charset="2"/>
              <a:buChar char="Ø"/>
            </a:pPr>
            <a:r>
              <a:rPr lang="pl-PL" sz="1600" dirty="0" err="1"/>
              <a:t>skany</a:t>
            </a:r>
            <a:r>
              <a:rPr lang="pl-PL" sz="1600" dirty="0"/>
              <a:t> protokołów odbioru lub innych dokumentów potwierdzających odbiór w szczególności rzeczy, urządzeń, sprzętu, materiałów, dostaw, robót budowlanych, usług lub wykonania prac,</a:t>
            </a:r>
          </a:p>
          <a:p>
            <a:pPr algn="just"/>
            <a:endParaRPr lang="pl-PL" sz="1600" dirty="0"/>
          </a:p>
          <a:p>
            <a:pPr marL="285750" indent="-285750" algn="just">
              <a:buFont typeface="Wingdings" pitchFamily="2" charset="2"/>
              <a:buChar char="Ø"/>
            </a:pPr>
            <a:r>
              <a:rPr lang="pl-PL" sz="1600" dirty="0" err="1"/>
              <a:t>skany</a:t>
            </a:r>
            <a:r>
              <a:rPr lang="pl-PL" sz="1600" dirty="0"/>
              <a:t> umów zawartych z wykonawcami/zleceń/zamówień/innych dokumentów stanowiących podstawę wystawienia faktur lub innych dokumentów księgowych o równoważnej wartości dowodowej wraz ze wszystkimi aneksami/dokumentami zmieniającymi,</a:t>
            </a:r>
          </a:p>
          <a:p>
            <a:pPr algn="just"/>
            <a:endParaRPr lang="pl-PL" sz="1600" dirty="0"/>
          </a:p>
          <a:p>
            <a:pPr marL="285750" indent="-285750" algn="just">
              <a:buFont typeface="Wingdings" pitchFamily="2" charset="2"/>
              <a:buChar char="Ø"/>
            </a:pPr>
            <a:r>
              <a:rPr lang="pl-PL" sz="1600" dirty="0"/>
              <a:t>kopie innych dokumentów potwierdzających i uzasadniających prawidłową realizację projektu, które określi Dolnośląska Instytucja Pośrednicząca.</a:t>
            </a:r>
          </a:p>
          <a:p>
            <a:pPr algn="just"/>
            <a:endParaRPr lang="pl-PL" sz="1600" dirty="0"/>
          </a:p>
          <a:p>
            <a:pPr algn="just"/>
            <a:r>
              <a:rPr lang="pl-PL" sz="1600" b="1" u="sng" dirty="0"/>
              <a:t>Szczegółowy „Wykaz dokumentów, jakie należy przedłożyć do wniosku o płatność wraz z zasadami opisu dokumentów księgowych” dołączono jako załącznik nr 7 do umowy od dofinansowanie projektu, który został wprowadzony w formie aneksu nr 1 do umowy. </a:t>
            </a:r>
            <a:endParaRPr lang="pl-PL" sz="1600" dirty="0">
              <a:effectLst/>
            </a:endParaRPr>
          </a:p>
        </p:txBody>
      </p:sp>
    </p:spTree>
    <p:extLst>
      <p:ext uri="{BB962C8B-B14F-4D97-AF65-F5344CB8AC3E}">
        <p14:creationId xmlns:p14="http://schemas.microsoft.com/office/powerpoint/2010/main" val="3206522774"/>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4801314"/>
          </a:xfrm>
          <a:prstGeom prst="rect">
            <a:avLst/>
          </a:prstGeom>
        </p:spPr>
        <p:txBody>
          <a:bodyPr wrap="square">
            <a:spAutoFit/>
          </a:bodyPr>
          <a:lstStyle/>
          <a:p>
            <a:pPr algn="just"/>
            <a:r>
              <a:rPr lang="pl-PL" u="sng" dirty="0">
                <a:latin typeface="Calibri" panose="020F0502020204030204" pitchFamily="34" charset="0"/>
                <a:ea typeface="Calibri" panose="020F0502020204030204" pitchFamily="34" charset="0"/>
                <a:cs typeface="Times New Roman" panose="02020603050405020304" pitchFamily="18" charset="0"/>
              </a:rPr>
              <a:t>Od specyfiki wydatku kwalifikowalnego i Projektu zależy, jakie dokumenty z katalogu ujętego w załączniku nr 7, trzeba załączyć do wniosku o płatność. </a:t>
            </a:r>
          </a:p>
          <a:p>
            <a:pPr algn="just"/>
            <a:endParaRPr lang="pl-PL" b="1" dirty="0">
              <a:latin typeface="Calibri" panose="020F0502020204030204" pitchFamily="34" charset="0"/>
              <a:cs typeface="Times New Roman" panose="02020603050405020304" pitchFamily="18" charset="0"/>
            </a:endParaRPr>
          </a:p>
          <a:p>
            <a:pPr algn="just"/>
            <a:r>
              <a:rPr lang="pl-PL" b="1" dirty="0">
                <a:latin typeface="Calibri" panose="020F0502020204030204" pitchFamily="34" charset="0"/>
                <a:cs typeface="Times New Roman" panose="02020603050405020304" pitchFamily="18" charset="0"/>
              </a:rPr>
              <a:t>Dokumenty podstawowe dot. robót budowlanych/dostaw/usług/zakupu środków trwałych oraz wartości niematerialnych i prawnych:</a:t>
            </a:r>
          </a:p>
          <a:p>
            <a:pPr algn="just"/>
            <a:endParaRPr lang="pl-PL" b="1"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dirty="0"/>
              <a:t>Faktury/inne dokumenty księgowe o równoważnej wartości dowodowej, potwierdzające poniesienie wydatków kwalifikowalnych, w tym: faktury korygujące i noty korygujące</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Fakturę korygującą opisuje się tak, jak standardowy dokument księgowy, przy czym w przypadku adnotacji dot. kwot, należy wskazywać jedynie różnicę wynikającą z ich zwiększenia/zmniejszenia.</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Nota korygująca powinna zawierać opis przynajmniej w zakresie, jakiego dokumentu księgowego dotyczy (o ile nie wynika to z treści noty) oraz numer umowy o dofinansowanie.</a:t>
            </a:r>
          </a:p>
        </p:txBody>
      </p:sp>
    </p:spTree>
    <p:extLst>
      <p:ext uri="{BB962C8B-B14F-4D97-AF65-F5344CB8AC3E}">
        <p14:creationId xmlns:p14="http://schemas.microsoft.com/office/powerpoint/2010/main" val="2647498138"/>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909310"/>
          </a:xfrm>
          <a:prstGeom prst="rect">
            <a:avLst/>
          </a:prstGeom>
        </p:spPr>
        <p:txBody>
          <a:bodyPr wrap="square">
            <a:spAutoFit/>
          </a:bodyPr>
          <a:lstStyle/>
          <a:p>
            <a:pPr marL="285750" indent="-285750" algn="just">
              <a:buFont typeface="Wingdings" pitchFamily="2" charset="2"/>
              <a:buChar char="Ø"/>
            </a:pPr>
            <a:endParaRPr lang="pl-PL" dirty="0"/>
          </a:p>
          <a:p>
            <a:pPr marL="285750" indent="-285750" algn="just">
              <a:buFont typeface="Wingdings" pitchFamily="2" charset="2"/>
              <a:buChar char="Ø"/>
            </a:pPr>
            <a:r>
              <a:rPr lang="pl-PL" dirty="0"/>
              <a:t>W przypadku dokonania zapłaty na podstawie faktury </a:t>
            </a:r>
            <a:r>
              <a:rPr lang="pl-PL" i="1" dirty="0"/>
              <a:t>pro forma</a:t>
            </a:r>
            <a:r>
              <a:rPr lang="pl-PL" dirty="0"/>
              <a:t>, a następnie otrzymaniu właściwej faktury VAT, we wniosku o płatność w tabeli  danego zadania należy wykazać tylko i wyłącznie właściwą fakturę VAT, natomiast fakturę </a:t>
            </a:r>
            <a:r>
              <a:rPr lang="pl-PL" i="1" dirty="0"/>
              <a:t>pro forma</a:t>
            </a:r>
            <a:r>
              <a:rPr lang="pl-PL" dirty="0"/>
              <a:t> należy dołączyć do zwykłej faktury jako jej załącznik.</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Jeżeli Beneficjent dostarcza duplikat faktury należy złożyć stosowne wyjaśnienie, co stało się z oryginałem dokumentu.</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w przypadku, gdy dowód księgowy opiewa na wydatki kwalifikowane i niekwalifikowane (nie dotyczy sytuacji, w której jedynie VAT w ramach danego dokumentu księgowego jest niekwalifikowalny) – oświadczenie Beneficjenta dotyczące metodologii wyliczenia kosztów kwalifikowalnych dla poszczególnych zadań/kategorii kosztów.</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sporządzone przez tłumacza przysięgłego/uwierzytelnione tłumaczenia dokumentów finansowych wystawionych w języku obcym, jeżeli takie zostały załączone do wniosku o płatność. Pozostałe dokumenty w języku obcym dostarczane do wniosku o płatność również wymagają przetłumaczenia lecz nie jest konieczne tłumaczenie sporządzone przez tłumacza przysięgłego.</a:t>
            </a:r>
          </a:p>
          <a:p>
            <a:pPr marL="285750" indent="-285750" algn="just">
              <a:buFont typeface="Wingdings" pitchFamily="2" charset="2"/>
              <a:buChar char="Ø"/>
            </a:pPr>
            <a:endParaRPr lang="pl-PL" dirty="0"/>
          </a:p>
          <a:p>
            <a:pPr marL="285750" indent="-285750" algn="just">
              <a:buFont typeface="Wingdings" pitchFamily="2" charset="2"/>
              <a:buChar char="Ø"/>
            </a:pPr>
            <a:endParaRPr lang="pl-PL" dirty="0"/>
          </a:p>
        </p:txBody>
      </p:sp>
    </p:spTree>
    <p:extLst>
      <p:ext uri="{BB962C8B-B14F-4D97-AF65-F5344CB8AC3E}">
        <p14:creationId xmlns:p14="http://schemas.microsoft.com/office/powerpoint/2010/main" val="417538144"/>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355312"/>
          </a:xfrm>
          <a:prstGeom prst="rect">
            <a:avLst/>
          </a:prstGeom>
        </p:spPr>
        <p:txBody>
          <a:bodyPr wrap="square">
            <a:spAutoFit/>
          </a:bodyPr>
          <a:lstStyle/>
          <a:p>
            <a:pPr marL="285750" indent="-285750" algn="just">
              <a:buFont typeface="Wingdings" pitchFamily="2" charset="2"/>
              <a:buChar char="Ø"/>
            </a:pPr>
            <a:endParaRPr lang="pl-PL" dirty="0"/>
          </a:p>
          <a:p>
            <a:pPr marL="285750" indent="-285750" algn="just">
              <a:buFont typeface="Wingdings" pitchFamily="2" charset="2"/>
              <a:buChar char="Ø"/>
            </a:pPr>
            <a:r>
              <a:rPr lang="pl-PL" dirty="0"/>
              <a:t>dowody zapłaty faktur/innych dokumentów księgowych o równoważnej wartości dowodowej (wyciągi bankowe/ potwierdzenia zapłaty/dokumenty kasowe) wraz z bankowym potwierdzeniem zawarcia transakcji walutowej (w przypadku zapłaty w walutach obcych), na którym będzie wskazany zastosowany kurs oraz kwota w walucie.</a:t>
            </a:r>
          </a:p>
          <a:p>
            <a:pPr marL="285750" indent="-285750" algn="just">
              <a:buFont typeface="Wingdings" pitchFamily="2" charset="2"/>
              <a:buChar char="Ø"/>
            </a:pPr>
            <a:endParaRPr lang="pl-PL" dirty="0"/>
          </a:p>
          <a:p>
            <a:pPr algn="just"/>
            <a:r>
              <a:rPr lang="pl-PL" b="1" dirty="0"/>
              <a:t>Dokument, który nie został w pełni zapłacony, nie może być umieszczony i rozliczony we wniosku o płatność.</a:t>
            </a:r>
            <a:r>
              <a:rPr lang="pl-PL" dirty="0"/>
              <a:t> </a:t>
            </a:r>
          </a:p>
          <a:p>
            <a:pPr marL="285750" indent="-285750">
              <a:buFont typeface="Arial" panose="020B0604020202020204" pitchFamily="34" charset="0"/>
              <a:buChar char="•"/>
            </a:pPr>
            <a:endParaRPr lang="pl-PL" dirty="0"/>
          </a:p>
          <a:p>
            <a:pPr marL="285750" indent="-285750" algn="just">
              <a:buFont typeface="Wingdings" pitchFamily="2" charset="2"/>
              <a:buChar char="Ø"/>
            </a:pPr>
            <a:r>
              <a:rPr lang="pl-PL" dirty="0"/>
              <a:t>Wyjątek stanowią sytuacje dotyczące wszelkich potrąceń, kompensat itp., które muszą być należycie udokumentowane lub np. amortyzacja.</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Jeżeli płatność dokonana została gotówką należy dołączyć stosowne dokumenty na potwierdzenie wypłaty/rozliczenia gotówki z kasy Beneficjenta (np. raport kasowy, rozliczenie zaliczki </a:t>
            </a:r>
            <a:r>
              <a:rPr lang="pl-PL" dirty="0" err="1"/>
              <a:t>itp</a:t>
            </a:r>
            <a:r>
              <a:rPr lang="pl-PL" dirty="0"/>
              <a:t>).</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Należy pamiętać, że </a:t>
            </a:r>
            <a:r>
              <a:rPr lang="pl-PL" i="1" dirty="0"/>
              <a:t>Wytyczne w zakresie kwalifikowalności wydatków w ramach EFRR, EFS oraz FS na lata 2014-2020</a:t>
            </a:r>
            <a:r>
              <a:rPr lang="pl-PL" dirty="0"/>
              <a:t> w rozdziale </a:t>
            </a:r>
            <a:r>
              <a:rPr lang="pl-PL" i="1" dirty="0"/>
              <a:t>Zasada faktycznego poniesienia wydatku</a:t>
            </a:r>
            <a:r>
              <a:rPr lang="pl-PL" dirty="0"/>
              <a:t> wyraźnie wskazują jaką datę należy przyjąć za datę poniesienia wydatku.</a:t>
            </a:r>
          </a:p>
        </p:txBody>
      </p:sp>
    </p:spTree>
    <p:extLst>
      <p:ext uri="{BB962C8B-B14F-4D97-AF65-F5344CB8AC3E}">
        <p14:creationId xmlns:p14="http://schemas.microsoft.com/office/powerpoint/2010/main" val="4137447584"/>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412776"/>
            <a:ext cx="8640960" cy="369332"/>
          </a:xfrm>
          <a:prstGeom prst="rect">
            <a:avLst/>
          </a:prstGeom>
        </p:spPr>
        <p:txBody>
          <a:bodyPr wrap="square">
            <a:spAutoFit/>
          </a:bodyPr>
          <a:lstStyle/>
          <a:p>
            <a:pPr algn="ctr"/>
            <a:r>
              <a:rPr lang="pl-PL" b="1" u="sng" dirty="0"/>
              <a:t>Zasady dofinansowania projektu określa umowa o dofinansowanie projektu. </a:t>
            </a:r>
            <a:endParaRPr lang="pl-PL" u="sng" dirty="0"/>
          </a:p>
        </p:txBody>
      </p:sp>
      <p:sp>
        <p:nvSpPr>
          <p:cNvPr id="5" name="pole tekstowe 4"/>
          <p:cNvSpPr txBox="1"/>
          <p:nvPr/>
        </p:nvSpPr>
        <p:spPr>
          <a:xfrm>
            <a:off x="107504" y="2132855"/>
            <a:ext cx="8928992" cy="2862322"/>
          </a:xfrm>
          <a:prstGeom prst="rect">
            <a:avLst/>
          </a:prstGeom>
          <a:noFill/>
        </p:spPr>
        <p:txBody>
          <a:bodyPr wrap="square" rtlCol="0">
            <a:spAutoFit/>
          </a:bodyPr>
          <a:lstStyle/>
          <a:p>
            <a:r>
              <a:rPr lang="pl-PL" dirty="0"/>
              <a:t>Wnioski beneficjenta o płatność są wypełniane i składane online (zdalnie) za pomocą centralnego systemu informatycznego </a:t>
            </a:r>
            <a:r>
              <a:rPr lang="pl-PL" b="1" dirty="0"/>
              <a:t>SL2014</a:t>
            </a:r>
            <a:r>
              <a:rPr lang="pl-PL" dirty="0"/>
              <a:t>, zgodnie z instrukcją „Podręcznik Beneficjenta dla Beneficjentów RPO WD 2014-2020 realizujących projekty dofinansowane ze środków EFRR i rozliczających projekty w DIP”, który jest dostępny na stronie internetowej DIP (link: </a:t>
            </a:r>
            <a:r>
              <a:rPr lang="pl-PL" dirty="0">
                <a:hlinkClick r:id="rId5"/>
              </a:rPr>
              <a:t>http://www.dip.dolnyslask.pl/realizuje-projekt/rozliczaj projekt.html</a:t>
            </a:r>
            <a:r>
              <a:rPr lang="pl-PL" dirty="0"/>
              <a:t>)</a:t>
            </a:r>
            <a:r>
              <a:rPr lang="pl-PL" dirty="0">
                <a:solidFill>
                  <a:srgbClr val="FF0000"/>
                </a:solidFill>
              </a:rPr>
              <a:t>*</a:t>
            </a:r>
            <a:r>
              <a:rPr lang="pl-PL" dirty="0"/>
              <a:t>. </a:t>
            </a:r>
          </a:p>
          <a:p>
            <a:pPr algn="just"/>
            <a:endParaRPr lang="pl-PL" dirty="0"/>
          </a:p>
          <a:p>
            <a:pPr algn="just"/>
            <a:endParaRPr lang="pl-PL" dirty="0"/>
          </a:p>
          <a:p>
            <a:pPr algn="just"/>
            <a:r>
              <a:rPr lang="pl-PL" dirty="0"/>
              <a:t>Dzięki systemowi można również prowadzić korespondencję z instytucją odpowiedzialną za weryfikację wniosków czy przekazywać dane niezbędne do realizacji projektu (np. wnioskować o zmiany w projekcie). </a:t>
            </a:r>
          </a:p>
        </p:txBody>
      </p:sp>
      <p:sp>
        <p:nvSpPr>
          <p:cNvPr id="2" name="pole tekstowe 1"/>
          <p:cNvSpPr txBox="1"/>
          <p:nvPr/>
        </p:nvSpPr>
        <p:spPr>
          <a:xfrm>
            <a:off x="395536" y="5659612"/>
            <a:ext cx="8424936" cy="369332"/>
          </a:xfrm>
          <a:prstGeom prst="rect">
            <a:avLst/>
          </a:prstGeom>
          <a:noFill/>
        </p:spPr>
        <p:txBody>
          <a:bodyPr wrap="square" rtlCol="0">
            <a:spAutoFit/>
          </a:bodyPr>
          <a:lstStyle/>
          <a:p>
            <a:r>
              <a:rPr lang="pl-PL" dirty="0">
                <a:solidFill>
                  <a:srgbClr val="FF0000"/>
                </a:solidFill>
              </a:rPr>
              <a:t>*</a:t>
            </a:r>
            <a:r>
              <a:rPr lang="pl-PL" dirty="0"/>
              <a:t>Wersje podręcznika </a:t>
            </a:r>
          </a:p>
        </p:txBody>
      </p:sp>
    </p:spTree>
    <p:extLst>
      <p:ext uri="{BB962C8B-B14F-4D97-AF65-F5344CB8AC3E}">
        <p14:creationId xmlns:p14="http://schemas.microsoft.com/office/powerpoint/2010/main" val="1415892257"/>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2862322"/>
          </a:xfrm>
          <a:prstGeom prst="rect">
            <a:avLst/>
          </a:prstGeom>
        </p:spPr>
        <p:txBody>
          <a:bodyPr wrap="square">
            <a:spAutoFit/>
          </a:bodyPr>
          <a:lstStyle/>
          <a:p>
            <a:pPr algn="just"/>
            <a:endParaRPr lang="pl-PL" b="1" u="sng" dirty="0"/>
          </a:p>
          <a:p>
            <a:pPr algn="just"/>
            <a:r>
              <a:rPr lang="pl-PL" b="1" u="sng" dirty="0"/>
              <a:t>W przypadku faktury/innego dokumentu księgowego wystawionego w walucie obcej</a:t>
            </a:r>
            <a:r>
              <a:rPr lang="pl-PL" dirty="0"/>
              <a:t>, wartość wydatku kwalifikowalnego należy przeliczyć na PLN zgodnie z poniższymi zasadami:</a:t>
            </a:r>
          </a:p>
          <a:p>
            <a:pPr lvl="0" algn="just"/>
            <a:endParaRPr lang="pl-PL" dirty="0"/>
          </a:p>
          <a:p>
            <a:pPr lvl="0" algn="just"/>
            <a:r>
              <a:rPr lang="pl-PL" dirty="0"/>
              <a:t>Płatności dokonywane z rachunku Beneficjenta prowadzonego w walucie obcej na rachunek odbiorcy prowadzony w walucie obcej, należy przeliczyć zgodnie z przyjętą polityką rachunkowości lub zgodnie z przepisami prawa, czyli po średnim kursie NBP z ostatniego dnia roboczego poprzedzającego dzień dokonania operacji - </a:t>
            </a:r>
            <a:r>
              <a:rPr lang="pl-PL" b="1" dirty="0"/>
              <a:t>jedynie w przypadku braku możliwości określenia kursu rzeczywistego.</a:t>
            </a:r>
            <a:endParaRPr lang="pl-PL" dirty="0"/>
          </a:p>
        </p:txBody>
      </p:sp>
    </p:spTree>
    <p:extLst>
      <p:ext uri="{BB962C8B-B14F-4D97-AF65-F5344CB8AC3E}">
        <p14:creationId xmlns:p14="http://schemas.microsoft.com/office/powerpoint/2010/main" val="1010539940"/>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052736"/>
            <a:ext cx="8640960" cy="5078313"/>
          </a:xfrm>
          <a:prstGeom prst="rect">
            <a:avLst/>
          </a:prstGeom>
        </p:spPr>
        <p:txBody>
          <a:bodyPr wrap="square">
            <a:spAutoFit/>
          </a:bodyPr>
          <a:lstStyle/>
          <a:p>
            <a:pPr algn="just"/>
            <a:endParaRPr lang="pl-PL" dirty="0"/>
          </a:p>
          <a:p>
            <a:pPr marL="285750" indent="-285750" algn="just">
              <a:buFont typeface="Wingdings" panose="05000000000000000000" pitchFamily="2" charset="2"/>
              <a:buChar char="Ø"/>
            </a:pPr>
            <a:r>
              <a:rPr lang="pl-PL" dirty="0"/>
              <a:t>W przypadku płatności gotówkowych dokonywanych w walutach obcych wartość transakcji należy przeliczać na złoty według kursu, po którym waluta została zakupiona (udokumentowany dowodem zakupu waluty). Jeżeli Beneficjent załącza do wniosku o płatność wydruk z ewidencji księgowej, jako kurs przeliczeniowy należy przyjąć kurs ujęcia płatności gotówkowej w księgach rachunkowych, zgodny z polityką rachunkowości określoną przez Beneficjenta lub po średnim kursie NBP z ostatniego dnia roboczego poprzedzającego dzień dokonania operacji – jedynie w przypadku braku możliwości określenia kursu zakupu.</a:t>
            </a:r>
          </a:p>
          <a:p>
            <a:pPr algn="just"/>
            <a:endParaRPr lang="pl-PL" dirty="0"/>
          </a:p>
          <a:p>
            <a:pPr marL="285750" indent="-285750" algn="just">
              <a:buFont typeface="Wingdings" panose="05000000000000000000" pitchFamily="2" charset="2"/>
              <a:buChar char="Ø"/>
            </a:pPr>
            <a:r>
              <a:rPr lang="pl-PL" dirty="0"/>
              <a:t>Jeżeli płatność z fakturę/inny dokument księgowy wystawiony w walucie obcej dokonywana jest w transzach, wartości poszczególnych transz wydatku kwalifikowalnego powinny być przeliczone na PLN zgodnie z ww. zasadami.</a:t>
            </a:r>
          </a:p>
          <a:p>
            <a:pPr algn="just"/>
            <a:r>
              <a:rPr lang="pl-PL" dirty="0"/>
              <a:t> </a:t>
            </a:r>
          </a:p>
          <a:p>
            <a:pPr marL="285750" indent="-285750" algn="just">
              <a:buFont typeface="Wingdings" panose="05000000000000000000" pitchFamily="2" charset="2"/>
              <a:buChar char="Ø"/>
            </a:pPr>
            <a:r>
              <a:rPr lang="pl-PL" dirty="0"/>
              <a:t>W przypadku zastosowania kursów wynikających z polityki rachunkowości należy złożyć dodatkowe oświadczenie o zgodności wyliczeń wskazanych na fakturze z przyjętą metodologią wyceny rozchodu środków z rachunku walutowego wynikającą z polityki rachunkowości. </a:t>
            </a:r>
          </a:p>
        </p:txBody>
      </p:sp>
    </p:spTree>
    <p:extLst>
      <p:ext uri="{BB962C8B-B14F-4D97-AF65-F5344CB8AC3E}">
        <p14:creationId xmlns:p14="http://schemas.microsoft.com/office/powerpoint/2010/main" val="2008101540"/>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251520" y="1268760"/>
            <a:ext cx="8640960" cy="4801314"/>
          </a:xfrm>
          <a:prstGeom prst="rect">
            <a:avLst/>
          </a:prstGeom>
        </p:spPr>
        <p:txBody>
          <a:bodyPr wrap="square">
            <a:spAutoFit/>
          </a:bodyPr>
          <a:lstStyle/>
          <a:p>
            <a:pPr marL="285750" indent="-285750" algn="just">
              <a:buFont typeface="Wingdings" pitchFamily="2" charset="2"/>
              <a:buChar char="Ø"/>
            </a:pPr>
            <a:r>
              <a:rPr lang="pl-PL" dirty="0">
                <a:solidFill>
                  <a:srgbClr val="000000"/>
                </a:solidFill>
                <a:latin typeface="Calibri" panose="020F0502020204030204" pitchFamily="34" charset="0"/>
                <a:ea typeface="Calibri" panose="020F0502020204030204" pitchFamily="34" charset="0"/>
                <a:cs typeface="Calibri" panose="020F0502020204030204" pitchFamily="34" charset="0"/>
              </a:rPr>
              <a:t>protokoły odbioru zakupionych towarów/usług, przekazanych materiałów itd. lub inne dokumenty z widocznymi terminami realizacji usług/dostaw, gdy nie sporządzono protokołu odbioru.</a:t>
            </a:r>
          </a:p>
          <a:p>
            <a:pPr marL="285750" indent="-285750" algn="just">
              <a:buFont typeface="Wingdings" pitchFamily="2" charset="2"/>
              <a:buChar char="Ø"/>
            </a:pPr>
            <a:endParaRPr lang="pl-PL" dirty="0">
              <a:solidFill>
                <a:srgbClr val="000000"/>
              </a:solidFill>
              <a:latin typeface="Calibri" panose="020F0502020204030204" pitchFamily="34" charset="0"/>
            </a:endParaRPr>
          </a:p>
          <a:p>
            <a:pPr marL="285750" indent="-285750" algn="just">
              <a:buFont typeface="Wingdings" pitchFamily="2" charset="2"/>
              <a:buChar char="Ø"/>
            </a:pPr>
            <a:r>
              <a:rPr lang="pl-PL" dirty="0"/>
              <a:t>w przypadku szkoleń/instruktaży Beneficjent powinien dodatkowo sporządzić listę obecności uczestników szkolenia/instruktażu. Dokumentu takiego nie przedkłada się do wniosku o płatność (chyba że DIP o nie wystąpi w związku z zaistniałymi wątpliwościami na etapie weryfikacji wniosku o płatność), jednakże należy załączyć go do dokumentacji Projektu i przechowywać zgodnie z zasadami archiwizacji dokumentacji projektowej, określonymi w umowie o dofinansowanie. Okazanie takiego dokumentu może być konieczne w trakcie kontroli/audytu Projektu. </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ewidencja środków trwałych lub oświadczenie, że zakupione środki trwałe zostaną  zaewidencjonowane  w ewidencji środków trwałych Beneficjenta.</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środek trwały należy ująć w ewidencji środków trwałych zgodnie z obowiązującymi przepisami prawa w tym zakresie.</a:t>
            </a:r>
          </a:p>
        </p:txBody>
      </p:sp>
    </p:spTree>
    <p:extLst>
      <p:ext uri="{BB962C8B-B14F-4D97-AF65-F5344CB8AC3E}">
        <p14:creationId xmlns:p14="http://schemas.microsoft.com/office/powerpoint/2010/main" val="243692769"/>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539552" y="1268760"/>
            <a:ext cx="7992888" cy="923330"/>
          </a:xfrm>
          <a:prstGeom prst="rect">
            <a:avLst/>
          </a:prstGeom>
        </p:spPr>
        <p:txBody>
          <a:bodyPr wrap="square">
            <a:spAutoFit/>
          </a:bodyPr>
          <a:lstStyle/>
          <a:p>
            <a:endParaRPr lang="pl-PL" dirty="0"/>
          </a:p>
          <a:p>
            <a:r>
              <a:rPr lang="pl-PL" b="1" dirty="0"/>
              <a:t> </a:t>
            </a:r>
            <a:endParaRPr lang="pl-PL" dirty="0"/>
          </a:p>
          <a:p>
            <a:endParaRPr lang="pl-PL" dirty="0"/>
          </a:p>
        </p:txBody>
      </p:sp>
      <p:sp>
        <p:nvSpPr>
          <p:cNvPr id="3" name="Prostokąt 2"/>
          <p:cNvSpPr/>
          <p:nvPr/>
        </p:nvSpPr>
        <p:spPr>
          <a:xfrm>
            <a:off x="251520" y="1052736"/>
            <a:ext cx="8640960" cy="5632311"/>
          </a:xfrm>
          <a:prstGeom prst="rect">
            <a:avLst/>
          </a:prstGeom>
          <a:noFill/>
        </p:spPr>
        <p:txBody>
          <a:bodyPr wrap="square">
            <a:spAutoFit/>
          </a:bodyPr>
          <a:lstStyle/>
          <a:p>
            <a:pPr algn="ctr"/>
            <a:r>
              <a:rPr lang="pl-PL" b="1" u="sng" dirty="0">
                <a:latin typeface="Calibri" panose="020F0502020204030204" pitchFamily="34" charset="0"/>
                <a:cs typeface="Times New Roman" panose="02020603050405020304" pitchFamily="18" charset="0"/>
              </a:rPr>
              <a:t>DOKUMENTY SPECYFICZNE DLA DANEGO RODZAJU WYDATKU:</a:t>
            </a:r>
          </a:p>
          <a:p>
            <a:pPr algn="ctr"/>
            <a:endParaRPr lang="pl-PL" b="1" u="sng"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u="sng" dirty="0">
                <a:latin typeface="Calibri" panose="020F0502020204030204" pitchFamily="34" charset="0"/>
                <a:cs typeface="Times New Roman" panose="02020603050405020304" pitchFamily="18" charset="0"/>
              </a:rPr>
              <a:t>Nabycie używanego środka trwałego</a:t>
            </a:r>
          </a:p>
          <a:p>
            <a:pPr algn="just"/>
            <a:r>
              <a:rPr lang="pl-PL" u="sng" dirty="0">
                <a:latin typeface="Calibri" panose="020F0502020204030204" pitchFamily="34" charset="0"/>
                <a:cs typeface="Times New Roman" panose="02020603050405020304" pitchFamily="18" charset="0"/>
              </a:rPr>
              <a:t> </a:t>
            </a:r>
          </a:p>
          <a:p>
            <a:pPr marL="285750" indent="-285750" algn="just">
              <a:buFont typeface="Wingdings" pitchFamily="2" charset="2"/>
              <a:buChar char="Ø"/>
            </a:pPr>
            <a:r>
              <a:rPr lang="pl-PL" u="sng" dirty="0">
                <a:latin typeface="Calibri" panose="020F0502020204030204" pitchFamily="34" charset="0"/>
                <a:cs typeface="Times New Roman" panose="02020603050405020304" pitchFamily="18" charset="0"/>
              </a:rPr>
              <a:t>Zakup nieruchomości</a:t>
            </a:r>
          </a:p>
          <a:p>
            <a:pPr marL="742950" lvl="1" indent="-285750" algn="just">
              <a:buFont typeface="Arial" pitchFamily="34" charset="0"/>
              <a:buChar char="•"/>
            </a:pPr>
            <a:r>
              <a:rPr lang="pl-PL" dirty="0"/>
              <a:t>operat szacunkowy potwierdzający rynkową wartość nieruchomości (Operat szacunkowy musi być sporządzony przez uprawnionego rzeczoznawcę w rozumieniu ustawy z dnia 21 sierpnia 1997 r. o gospodarce nieruchomościami (</a:t>
            </a:r>
            <a:r>
              <a:rPr lang="pl-PL" i="1" dirty="0"/>
              <a:t>wartość nieruchomości powinna być określona na dzień jej zakupu</a:t>
            </a:r>
            <a:r>
              <a:rPr lang="pl-PL" dirty="0"/>
              <a:t> zgodnie z art. 156 ust. 3 ww. ustawy)).</a:t>
            </a:r>
          </a:p>
          <a:p>
            <a:pPr marL="742950" lvl="1" indent="-285750" algn="just">
              <a:buFont typeface="Arial" pitchFamily="34" charset="0"/>
              <a:buChar char="•"/>
            </a:pPr>
            <a:r>
              <a:rPr lang="pl-PL" dirty="0"/>
              <a:t>deklaracja podmiotu zbywającego nieruchomość, że nie była ona w ciągu 10 poprzednich lat współfinansowana ze środków unijnych lub/oraz dotacji krajowych.</a:t>
            </a:r>
          </a:p>
          <a:p>
            <a:pPr lvl="1" algn="just"/>
            <a:endParaRPr lang="pl-PL" u="sng" dirty="0">
              <a:latin typeface="Calibri" panose="020F0502020204030204" pitchFamily="34" charset="0"/>
              <a:cs typeface="Times New Roman" panose="02020603050405020304" pitchFamily="18" charset="0"/>
            </a:endParaRPr>
          </a:p>
          <a:p>
            <a:pPr marL="285750" indent="-285750" algn="just">
              <a:buFont typeface="Wingdings" pitchFamily="2" charset="2"/>
              <a:buChar char="Ø"/>
            </a:pPr>
            <a:r>
              <a:rPr lang="pl-PL" u="sng" dirty="0"/>
              <a:t>Podatek VAT</a:t>
            </a:r>
          </a:p>
          <a:p>
            <a:pPr marL="742950" lvl="1" indent="-285750" algn="just">
              <a:buFont typeface="Arial" panose="020B0604020202020204" pitchFamily="34" charset="0"/>
              <a:buChar char="•"/>
            </a:pPr>
            <a:r>
              <a:rPr lang="pl-PL" dirty="0"/>
              <a:t>metodologia określająca dla jakich wydatków (w ujęciu kwotowym) lub zakresu rzeczowego i w oparciu o jaką podstawę prawną Beneficjent nie może odliczyć podatku VAT – dotyczy przypadku kiedy w ramach danego dokumentu księgowego Beneficjent ma możliwość częściowego odzyskania podatku VAT</a:t>
            </a:r>
          </a:p>
          <a:p>
            <a:pPr marL="742950" lvl="1" indent="-285750" algn="just">
              <a:buFont typeface="Arial" panose="020B0604020202020204" pitchFamily="34" charset="0"/>
              <a:buChar char="•"/>
            </a:pPr>
            <a:r>
              <a:rPr lang="pl-PL" dirty="0"/>
              <a:t>aktualne oświadczenie o kwalifikowalności VAT </a:t>
            </a:r>
            <a:r>
              <a:rPr lang="pl-PL" b="1" dirty="0"/>
              <a:t>należy obowiązkowo złożyć wraz z wnioskiem o płatność końcową</a:t>
            </a:r>
            <a:endParaRPr lang="pl-PL" u="sng"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1488077"/>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369332"/>
          </a:xfrm>
          <a:prstGeom prst="rect">
            <a:avLst/>
          </a:prstGeom>
        </p:spPr>
        <p:txBody>
          <a:bodyPr wrap="square">
            <a:spAutoFit/>
          </a:bodyPr>
          <a:lstStyle/>
          <a:p>
            <a:r>
              <a:rPr lang="pl-PL" dirty="0"/>
              <a:t> </a:t>
            </a:r>
          </a:p>
        </p:txBody>
      </p:sp>
      <p:sp>
        <p:nvSpPr>
          <p:cNvPr id="6" name="Prostokąt 5"/>
          <p:cNvSpPr/>
          <p:nvPr/>
        </p:nvSpPr>
        <p:spPr>
          <a:xfrm>
            <a:off x="251520" y="1052736"/>
            <a:ext cx="8640960" cy="5632311"/>
          </a:xfrm>
          <a:prstGeom prst="rect">
            <a:avLst/>
          </a:prstGeom>
        </p:spPr>
        <p:txBody>
          <a:bodyPr wrap="square">
            <a:spAutoFit/>
          </a:bodyPr>
          <a:lstStyle/>
          <a:p>
            <a:pPr algn="just"/>
            <a:endParaRPr lang="pl-PL" b="1" dirty="0"/>
          </a:p>
          <a:p>
            <a:pPr algn="ctr"/>
            <a:r>
              <a:rPr lang="pl-PL" b="1" dirty="0"/>
              <a:t>UWAGA !</a:t>
            </a:r>
          </a:p>
          <a:p>
            <a:pPr algn="just"/>
            <a:endParaRPr lang="pl-PL" b="1" u="sng" dirty="0"/>
          </a:p>
          <a:p>
            <a:pPr algn="just"/>
            <a:r>
              <a:rPr lang="pl-PL" u="sng" dirty="0"/>
              <a:t>Jeżeli w oświadczeniu o kwalifikowalności podatku VAT składanym na etapie aplikowania o dotację zaszły jakiekolwiek zmiany należy niezwłocznie złożyć w DIP zaktualizowane oświadczenie. </a:t>
            </a:r>
          </a:p>
          <a:p>
            <a:pPr algn="just"/>
            <a:endParaRPr lang="pl-PL" u="sng" dirty="0"/>
          </a:p>
          <a:p>
            <a:pPr marL="285750" indent="-285750" algn="just">
              <a:buFont typeface="Wingdings" pitchFamily="2" charset="2"/>
              <a:buChar char="Ø"/>
            </a:pPr>
            <a:r>
              <a:rPr lang="pl-PL" u="sng" dirty="0"/>
              <a:t>Leasing</a:t>
            </a:r>
            <a:r>
              <a:rPr lang="pl-PL" dirty="0"/>
              <a:t> -  warunkiem umożliwiającym rozliczenie danej formy leasingu jest wskazanie we wniosku o dofinansowanie takiej formy rozliczenia wydatków w Projekcie.</a:t>
            </a:r>
          </a:p>
          <a:p>
            <a:pPr marL="742950" lvl="1" indent="-285750" algn="just">
              <a:buFont typeface="Arial" pitchFamily="34" charset="0"/>
              <a:buChar char="•"/>
            </a:pPr>
            <a:r>
              <a:rPr lang="pl-PL" dirty="0"/>
              <a:t>W przypadku zakupu środków trwałych / wartości niematerialnych i prawnych w drodze leasingu umowa leasingu obligatoryjnie </a:t>
            </a:r>
            <a:r>
              <a:rPr lang="pl-PL" u="sng" dirty="0"/>
              <a:t>musi zawierać zobowiązanie do przeniesienia własności środków trwałych / wartości niematerialnych i prawnych na korzystającego (beneficjenta) po zakończeniu trwania umowy leasingu</a:t>
            </a:r>
            <a:r>
              <a:rPr lang="pl-PL" dirty="0"/>
              <a:t>. Przyjęcie środków trwałych / wartości niematerialnych i prawnych do ewidencji środków trwałych musi zostać dokonane przed wypłatą środków w ramach wniosku o płatność końcową. Przez cały okres trwałości projektu środek trwały /wartości niematerialne i prawne muszą być wykorzystywane przez beneficjenta do celów realizacji projektu. </a:t>
            </a:r>
          </a:p>
          <a:p>
            <a:pPr marL="742950" lvl="1" indent="-285750" algn="just">
              <a:buFont typeface="Arial" pitchFamily="34" charset="0"/>
              <a:buChar char="•"/>
            </a:pPr>
            <a:endParaRPr lang="pl-PL" dirty="0"/>
          </a:p>
          <a:p>
            <a:pPr algn="just"/>
            <a:endParaRPr lang="pl-PL" u="sng" dirty="0"/>
          </a:p>
        </p:txBody>
      </p:sp>
    </p:spTree>
    <p:extLst>
      <p:ext uri="{BB962C8B-B14F-4D97-AF65-F5344CB8AC3E}">
        <p14:creationId xmlns:p14="http://schemas.microsoft.com/office/powerpoint/2010/main" val="188576241"/>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251520" y="1268760"/>
            <a:ext cx="8640960" cy="3693319"/>
          </a:xfrm>
          <a:prstGeom prst="rect">
            <a:avLst/>
          </a:prstGeom>
          <a:noFill/>
        </p:spPr>
        <p:txBody>
          <a:bodyPr wrap="square">
            <a:spAutoFit/>
          </a:bodyPr>
          <a:lstStyle/>
          <a:p>
            <a:pPr marL="285750" indent="-285750" algn="just">
              <a:buFont typeface="Wingdings" pitchFamily="2" charset="2"/>
              <a:buChar char="Ø"/>
            </a:pPr>
            <a:r>
              <a:rPr lang="pl-PL" u="sng" dirty="0"/>
              <a:t>Wkład niepieniężny</a:t>
            </a:r>
          </a:p>
          <a:p>
            <a:pPr marL="742950" lvl="1" indent="-285750" algn="just">
              <a:buFont typeface="Arial" pitchFamily="34" charset="0"/>
              <a:buChar char="•"/>
            </a:pPr>
            <a:r>
              <a:rPr lang="pl-PL" dirty="0"/>
              <a:t>polega na wniesieniu (wykorzystaniu na rzecz projektu) nieruchomości, urządzeń, materiałów (surowców), wartości niematerialnych i prawnych, ekspertyz lub nieodpłatnej pracy wykonywanej przez wolontariuszy na podstawie ustawy z dnia 24 kwietnia 2003 r. o działalności pożytku publicznego i o wolontariacie. Kwoty powinny być dobrze udokumentowane  (np. nieruchomość – operat szacunkowy/wycena) i nie przekraczać stawek rynkowych (np. praca wnoszona do projektu).</a:t>
            </a:r>
          </a:p>
          <a:p>
            <a:endParaRPr lang="pl-PL" b="1" dirty="0"/>
          </a:p>
          <a:p>
            <a:r>
              <a:rPr lang="pl-PL" u="sng" dirty="0"/>
              <a:t>Kary umowne, zatrzymane wadium - </a:t>
            </a:r>
            <a:r>
              <a:rPr lang="pl-PL" dirty="0"/>
              <a:t>nie są one uznawane za dochód i nie są odejmowane od wydatków kwalifikowalnych.</a:t>
            </a:r>
          </a:p>
          <a:p>
            <a:endParaRPr lang="pl-PL" dirty="0"/>
          </a:p>
          <a:p>
            <a:endParaRPr lang="pl-PL" dirty="0"/>
          </a:p>
        </p:txBody>
      </p:sp>
    </p:spTree>
    <p:extLst>
      <p:ext uri="{BB962C8B-B14F-4D97-AF65-F5344CB8AC3E}">
        <p14:creationId xmlns:p14="http://schemas.microsoft.com/office/powerpoint/2010/main" val="3684771421"/>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268760"/>
            <a:ext cx="8640960" cy="4524315"/>
          </a:xfrm>
          <a:prstGeom prst="rect">
            <a:avLst/>
          </a:prstGeom>
        </p:spPr>
        <p:txBody>
          <a:bodyPr wrap="square">
            <a:spAutoFit/>
          </a:bodyPr>
          <a:lstStyle/>
          <a:p>
            <a:pPr algn="ctr"/>
            <a:r>
              <a:rPr lang="pl-PL" b="1" u="sng" dirty="0"/>
              <a:t>EWIDENCJA KSIĘGOWA</a:t>
            </a:r>
            <a:endParaRPr lang="pl-PL" u="sng" dirty="0"/>
          </a:p>
          <a:p>
            <a:pPr algn="just"/>
            <a:endParaRPr lang="pl-PL" sz="1600" dirty="0"/>
          </a:p>
          <a:p>
            <a:pPr algn="just"/>
            <a:r>
              <a:rPr lang="pl-PL" sz="1600" dirty="0"/>
              <a:t>Beneficjent realizując projekt w ramach RPO WD 2014-2020 na mocy umowy o dofinansowanie zobowiązuje się do prowadzenia wyodrębnionej ewidencji księgowej dotyczącej realizacji projektu. Oznacza to, że wszystkie dokumenty dotyczące realizowanego projektu powinny być księgowane w sposób umożliwiający ich szybką, łatwą i jednoznaczną identyfikację.</a:t>
            </a:r>
          </a:p>
          <a:p>
            <a:pPr algn="just"/>
            <a:endParaRPr lang="pl-PL" sz="1600" dirty="0"/>
          </a:p>
          <a:p>
            <a:pPr algn="just"/>
            <a:r>
              <a:rPr lang="pl-PL" sz="1600" dirty="0"/>
              <a:t>Tak zwana „odrębna ewidencja księgowa” może oznaczać wprowadzenie jednolitego oznakowania dofinansowanych pozycji bądź ujmowanie ich na specjalnie w tym celu utworzonych kontach. Zasady przyjęte przez Beneficjenta w zakresie wyodrębniania zdarzeń dotyczących dofinansowanego projektu powinny zostać opisane w Polityce Rachunkowości lub innym dokumencie regulującym zasady rachunkowości obowiązujące Beneficjenta.  </a:t>
            </a:r>
          </a:p>
          <a:p>
            <a:pPr algn="just"/>
            <a:endParaRPr lang="pl-PL" sz="1600" dirty="0"/>
          </a:p>
          <a:p>
            <a:pPr algn="just"/>
            <a:r>
              <a:rPr lang="pl-PL" sz="1600" dirty="0"/>
              <a:t>Nie ma wytycznych regulujących sposób prowadzenia odrębnej ewidencji księgowej (ustalenie czytelnych zasad leży w gestii Beneficjenta). Wyodrębniona ewidencja jest potrzebna, żeby w łatwy i jednoznaczny sposób odnaleźć pozycje dotyczące dofinansowanego projektu.</a:t>
            </a:r>
          </a:p>
          <a:p>
            <a:pPr algn="just"/>
            <a:endParaRPr lang="pl-PL" sz="1600" b="1" u="sng" dirty="0"/>
          </a:p>
          <a:p>
            <a:pPr algn="just"/>
            <a:endParaRPr lang="pl-PL" sz="1600" b="1" u="sng" dirty="0"/>
          </a:p>
        </p:txBody>
      </p:sp>
    </p:spTree>
    <p:extLst>
      <p:ext uri="{BB962C8B-B14F-4D97-AF65-F5344CB8AC3E}">
        <p14:creationId xmlns:p14="http://schemas.microsoft.com/office/powerpoint/2010/main" val="1347583154"/>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251520" y="1268760"/>
            <a:ext cx="8640960" cy="4924425"/>
          </a:xfrm>
          <a:prstGeom prst="rect">
            <a:avLst/>
          </a:prstGeom>
        </p:spPr>
        <p:txBody>
          <a:bodyPr wrap="square">
            <a:spAutoFit/>
          </a:bodyPr>
          <a:lstStyle/>
          <a:p>
            <a:pPr algn="ctr"/>
            <a:r>
              <a:rPr lang="pl-PL" b="1" u="sng" dirty="0"/>
              <a:t>OPIS DOKUMENTÓW </a:t>
            </a:r>
          </a:p>
          <a:p>
            <a:pPr algn="ctr"/>
            <a:endParaRPr lang="pl-PL" sz="2000" b="1" dirty="0"/>
          </a:p>
          <a:p>
            <a:pPr algn="just"/>
            <a:r>
              <a:rPr lang="pl-PL" dirty="0"/>
              <a:t>Opisu dokumentów należy dokonywać w sposób trwały na ich oryginałach. </a:t>
            </a:r>
            <a:r>
              <a:rPr lang="pl-PL" u="sng" dirty="0"/>
              <a:t>Informacja o dofinansowaniu Projektu musi się obowiązkowo znaleźć na pierwszej stronie dokumentu księgowego</a:t>
            </a:r>
            <a:r>
              <a:rPr lang="pl-PL" dirty="0"/>
              <a:t>. Pozostałe elementy opisu mogą być umieszczone na jego odwrocie. W przypadku braku możliwości umieszczenia wymaganych zapisów na odwrocie dokumentu dopuszcza się ich naniesienie na odrębnej kartce, przy czym kartka ta musi być opisana przez podanie przynajmniej informacji, do jakiej faktury/innego dokumentu księgowego o równoważnej wartości dowodowej opis ten stanowi załącznik. Przedmiotowy załącznik musi znajdować się przypięty do oryginału dokumentu. </a:t>
            </a:r>
          </a:p>
          <a:p>
            <a:pPr algn="just"/>
            <a:r>
              <a:rPr lang="pl-PL" dirty="0"/>
              <a:t> </a:t>
            </a:r>
          </a:p>
          <a:p>
            <a:pPr algn="just"/>
            <a:r>
              <a:rPr lang="pl-PL" b="1" dirty="0"/>
              <a:t>Opis może być umieszczany w formie odręcznego zapisu, nadruku komputerowego lub pieczęci. Nie należy stosować naklejek.</a:t>
            </a:r>
            <a:r>
              <a:rPr lang="pl-PL" dirty="0"/>
              <a:t> </a:t>
            </a:r>
            <a:r>
              <a:rPr lang="pl-PL" sz="2000" dirty="0"/>
              <a:t>  </a:t>
            </a:r>
          </a:p>
          <a:p>
            <a:pPr algn="just"/>
            <a:endParaRPr lang="pl-PL" sz="2000" dirty="0"/>
          </a:p>
          <a:p>
            <a:pPr algn="just"/>
            <a:r>
              <a:rPr lang="pl-PL" dirty="0"/>
              <a:t>Zaleca się, by poszczególne elementy opisu na każdej fakturze/innym dokumencie księgowym o równoważnej wartości dowodowej były podobnie rozmieszczone na każdym z dokumentów.</a:t>
            </a:r>
          </a:p>
        </p:txBody>
      </p:sp>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Tree>
    <p:extLst>
      <p:ext uri="{BB962C8B-B14F-4D97-AF65-F5344CB8AC3E}">
        <p14:creationId xmlns:p14="http://schemas.microsoft.com/office/powerpoint/2010/main" val="2787598827"/>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5" name="Prostokąt 4"/>
          <p:cNvSpPr/>
          <p:nvPr/>
        </p:nvSpPr>
        <p:spPr>
          <a:xfrm>
            <a:off x="539552" y="1268760"/>
            <a:ext cx="8064896" cy="1323439"/>
          </a:xfrm>
          <a:prstGeom prst="rect">
            <a:avLst/>
          </a:prstGeom>
        </p:spPr>
        <p:txBody>
          <a:bodyPr wrap="square">
            <a:spAutoFit/>
          </a:bodyPr>
          <a:lstStyle/>
          <a:p>
            <a:pPr algn="just"/>
            <a:endParaRPr lang="pl-PL" sz="2000" dirty="0"/>
          </a:p>
          <a:p>
            <a:pPr algn="just"/>
            <a:endParaRPr lang="pl-PL" sz="2000" dirty="0"/>
          </a:p>
          <a:p>
            <a:pPr algn="just"/>
            <a:endParaRPr lang="pl-PL" sz="2000" dirty="0"/>
          </a:p>
          <a:p>
            <a:endParaRPr lang="pl-PL" sz="2000" b="1" dirty="0"/>
          </a:p>
        </p:txBody>
      </p:sp>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
        <p:nvSpPr>
          <p:cNvPr id="3" name="Prostokąt 2"/>
          <p:cNvSpPr/>
          <p:nvPr/>
        </p:nvSpPr>
        <p:spPr>
          <a:xfrm>
            <a:off x="251520" y="1069345"/>
            <a:ext cx="8640960" cy="5178341"/>
          </a:xfrm>
          <a:prstGeom prst="rect">
            <a:avLst/>
          </a:prstGeom>
        </p:spPr>
        <p:txBody>
          <a:bodyPr wrap="square">
            <a:spAutoFit/>
          </a:bodyPr>
          <a:lstStyle/>
          <a:p>
            <a:pPr algn="just">
              <a:lnSpc>
                <a:spcPct val="115000"/>
              </a:lnSpc>
              <a:spcAft>
                <a:spcPts val="0"/>
              </a:spcAft>
            </a:pPr>
            <a:r>
              <a:rPr lang="pl-PL" dirty="0">
                <a:latin typeface="Calibri" panose="020F0502020204030204" pitchFamily="34" charset="0"/>
                <a:ea typeface="Calibri" panose="020F0502020204030204" pitchFamily="34" charset="0"/>
                <a:cs typeface="Times New Roman" panose="02020603050405020304" pitchFamily="18" charset="0"/>
              </a:rPr>
              <a:t>W przypadku zaistnienia konieczności dokonania korekt w adnotacjach </a:t>
            </a:r>
            <a:r>
              <a:rPr lang="pl-PL" b="1" dirty="0">
                <a:latin typeface="Calibri" panose="020F0502020204030204" pitchFamily="34" charset="0"/>
                <a:ea typeface="Calibri" panose="020F0502020204030204" pitchFamily="34" charset="0"/>
                <a:cs typeface="Times New Roman" panose="02020603050405020304" pitchFamily="18" charset="0"/>
              </a:rPr>
              <a:t>- należy wszelkich wymaganych poprawek dokonywać na oryginałach dowodów źródłowych</a:t>
            </a:r>
            <a:r>
              <a:rPr lang="pl-PL" dirty="0">
                <a:latin typeface="Calibri" panose="020F0502020204030204" pitchFamily="34" charset="0"/>
                <a:ea typeface="Calibri" panose="020F0502020204030204" pitchFamily="34" charset="0"/>
                <a:cs typeface="Times New Roman" panose="02020603050405020304" pitchFamily="18" charset="0"/>
              </a:rPr>
              <a:t>. Zgodnie z krajowymi zasadami dotyczącymi rachunkowości błędy w adnotacjach powinny być poprawiane przez skreślenie błędnej treści lub kwoty, z utrzymaniem czytelności skreślonych wyrażeń lub liczb, wpisanie treści poprawnej i daty poprawki oraz złożenie czytelnego podpisu osoby do tego upoważnionej (lub pieczątki imiennej i podpisu). Nie można poprawiać pojedynczych liter lub cyfr. Niedopuszczalne jest także dokonywanie wymazywania/zamazywania i przeróbek. </a:t>
            </a:r>
          </a:p>
          <a:p>
            <a:pPr algn="just">
              <a:lnSpc>
                <a:spcPct val="115000"/>
              </a:lnSpc>
              <a:spcAft>
                <a:spcPts val="0"/>
              </a:spcAft>
            </a:pPr>
            <a:endParaRPr lang="pl-PL"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pl-PL" b="1" u="sng" dirty="0"/>
              <a:t>Faktury/inne dokumenty księgowe o równoważnej wartości dowodowej powinny zostać opisane w zakresie: </a:t>
            </a:r>
          </a:p>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informacji, z jakich środków i w ramach jakiego programu Projekt jest dofinasowany</a:t>
            </a:r>
            <a:endParaRPr lang="pl-PL"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15000"/>
              </a:lnSpc>
              <a:spcBef>
                <a:spcPts val="600"/>
              </a:spcBef>
              <a:spcAft>
                <a:spcPts val="600"/>
              </a:spcAft>
            </a:pPr>
            <a:r>
              <a:rPr lang="pl-PL" b="1" dirty="0">
                <a:latin typeface="Calibri" panose="020F0502020204030204" pitchFamily="34" charset="0"/>
                <a:ea typeface="Batang" panose="02030600000101010101" pitchFamily="18" charset="-127"/>
                <a:cs typeface="Arial" panose="020B0604020202020204" pitchFamily="34" charset="0"/>
              </a:rPr>
              <a:t>Uwaga: </a:t>
            </a:r>
            <a:r>
              <a:rPr lang="pl-PL" b="1" dirty="0">
                <a:latin typeface="Calibri" panose="020F0502020204030204" pitchFamily="34" charset="0"/>
                <a:ea typeface="Calibri" panose="020F0502020204030204" pitchFamily="34" charset="0"/>
                <a:cs typeface="Times New Roman" panose="02020603050405020304" pitchFamily="18" charset="0"/>
              </a:rPr>
              <a:t>Powyższą informację należy obowiązkowo zawrzeć na pierwszej stronie dokumentu księgowego.</a:t>
            </a:r>
            <a:endParaRPr lang="pl-PL" dirty="0">
              <a:latin typeface="Calibri" panose="020F0502020204030204" pitchFamily="34" charset="0"/>
              <a:ea typeface="Calibri" panose="020F0502020204030204" pitchFamily="34" charset="0"/>
              <a:cs typeface="Times New Roman" panose="02020603050405020304" pitchFamily="18" charset="0"/>
            </a:endParaRPr>
          </a:p>
          <a:p>
            <a:pPr marL="455295" algn="just">
              <a:lnSpc>
                <a:spcPct val="115000"/>
              </a:lnSpc>
              <a:spcAft>
                <a:spcPts val="0"/>
              </a:spcAft>
            </a:pPr>
            <a:r>
              <a:rPr lang="pl-PL" dirty="0">
                <a:latin typeface="Calibri" panose="020F0502020204030204" pitchFamily="34" charset="0"/>
                <a:ea typeface="Calibri" panose="020F0502020204030204" pitchFamily="34" charset="0"/>
                <a:cs typeface="Times New Roman" panose="02020603050405020304" pitchFamily="18" charset="0"/>
              </a:rPr>
              <a:t>np. </a:t>
            </a:r>
            <a:r>
              <a:rPr lang="pl-PL" i="1" dirty="0">
                <a:latin typeface="Calibri" panose="020F0502020204030204" pitchFamily="34" charset="0"/>
                <a:ea typeface="Calibri" panose="020F0502020204030204" pitchFamily="34" charset="0"/>
                <a:cs typeface="Times New Roman" panose="02020603050405020304" pitchFamily="18" charset="0"/>
              </a:rPr>
              <a:t>„Projekt dofinansowany ze środków EFRR w ramach RPO WD 2014-2020”</a:t>
            </a:r>
          </a:p>
        </p:txBody>
      </p:sp>
    </p:spTree>
    <p:extLst>
      <p:ext uri="{BB962C8B-B14F-4D97-AF65-F5344CB8AC3E}">
        <p14:creationId xmlns:p14="http://schemas.microsoft.com/office/powerpoint/2010/main" val="3447881688"/>
      </p:ext>
    </p:extLst>
  </p:cSld>
  <p:clrMapOvr>
    <a:masterClrMapping/>
  </p:clrMapOvr>
  <p:transition>
    <p:fade thruBlk="1"/>
  </p:transition>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
        <p:nvSpPr>
          <p:cNvPr id="3" name="Prostokąt 2"/>
          <p:cNvSpPr/>
          <p:nvPr/>
        </p:nvSpPr>
        <p:spPr>
          <a:xfrm>
            <a:off x="251520" y="1196752"/>
            <a:ext cx="8640960" cy="5167568"/>
          </a:xfrm>
          <a:prstGeom prst="rect">
            <a:avLst/>
          </a:prstGeom>
        </p:spPr>
        <p:txBody>
          <a:bodyPr wrap="square">
            <a:spAutoFit/>
          </a:bodyPr>
          <a:lstStyle/>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numeru i daty zawarcia umowy o dofinansowanie Projektu, w ramach którego poniesiono wydatek,</a:t>
            </a:r>
            <a:r>
              <a:rPr lang="pl-PL" dirty="0">
                <a:latin typeface="Calibri" panose="020F0502020204030204" pitchFamily="34" charset="0"/>
                <a:ea typeface="Calibri" panose="020F0502020204030204" pitchFamily="34" charset="0"/>
                <a:cs typeface="Times New Roman" panose="02020603050405020304" pitchFamily="18" charset="0"/>
              </a:rPr>
              <a:t> </a:t>
            </a:r>
            <a:r>
              <a:rPr lang="pl-PL" dirty="0">
                <a:latin typeface="Calibri" panose="020F0502020204030204" pitchFamily="34" charset="0"/>
                <a:ea typeface="Calibri" panose="020F0502020204030204" pitchFamily="34" charset="0"/>
                <a:cs typeface="Calibri" panose="020F0502020204030204" pitchFamily="34" charset="0"/>
              </a:rPr>
              <a:t>np. „Umowa o dofinansowanie nr RPDS.01.05.01-02-0123/16-00 z dnia 10.10.2016 r.”,</a:t>
            </a:r>
            <a:endParaRPr lang="pl-PL"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numeru i daty protokołu odbioru robót/dostaw/usług/wykonanych zadań w projekcie lub innego dokumentu, na podstawie którego odebrano roboty/usługi/dostawy/wykonane zadania w projekcie,</a:t>
            </a:r>
            <a:endParaRPr lang="pl-PL" dirty="0">
              <a:latin typeface="Calibri" panose="020F0502020204030204" pitchFamily="34" charset="0"/>
              <a:ea typeface="Calibri" panose="020F0502020204030204" pitchFamily="34" charset="0"/>
              <a:cs typeface="Times New Roman" panose="02020603050405020304" pitchFamily="18" charset="0"/>
            </a:endParaRPr>
          </a:p>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numeru księgowego/ewidencyjnego, pod którym zarejestrowano dokument,</a:t>
            </a:r>
          </a:p>
          <a:p>
            <a:pPr marL="285750" lvl="0" indent="-285750" algn="just">
              <a:lnSpc>
                <a:spcPct val="115000"/>
              </a:lnSpc>
              <a:spcBef>
                <a:spcPts val="600"/>
              </a:spcBef>
              <a:spcAft>
                <a:spcPts val="600"/>
              </a:spcAft>
              <a:buFont typeface="Wingdings" pitchFamily="2" charset="2"/>
              <a:buChar char="Ø"/>
            </a:pPr>
            <a:r>
              <a:rPr lang="pl-PL" dirty="0"/>
              <a:t>kwoty wydatków kwalifikowalnych objętych dokumentem księgowym (w tym kwoty podatku VAT zawartego w kwocie wydatków kwalifikowalnych) - z podziałem na poszczególne zadania i  z przyporządkowaniem do kategorii wydatków, </a:t>
            </a:r>
          </a:p>
          <a:p>
            <a:pPr marL="285750" lvl="0" indent="-285750" algn="just">
              <a:lnSpc>
                <a:spcPct val="115000"/>
              </a:lnSpc>
              <a:spcBef>
                <a:spcPts val="600"/>
              </a:spcBef>
              <a:spcAft>
                <a:spcPts val="600"/>
              </a:spcAft>
              <a:buFont typeface="Wingdings" pitchFamily="2" charset="2"/>
              <a:buChar char="Ø"/>
            </a:pPr>
            <a:r>
              <a:rPr lang="pl-PL" dirty="0"/>
              <a:t>kursu faktycznie zastosowanego (w przypadku faktur walutowych) wraz ze wskazaniem z czego on wynika. Niezależnie od rodzaju prowadzonej księgowości – wszyscy Beneficjenci, którzy posiadają dowód księgowy opiewający na waluty obce, powinni zawrzeć w opisie dokumentu przeliczenie ich wartości na walutę polską. </a:t>
            </a:r>
          </a:p>
        </p:txBody>
      </p:sp>
    </p:spTree>
    <p:extLst>
      <p:ext uri="{BB962C8B-B14F-4D97-AF65-F5344CB8AC3E}">
        <p14:creationId xmlns:p14="http://schemas.microsoft.com/office/powerpoint/2010/main" val="2688815708"/>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251520" y="1268760"/>
            <a:ext cx="8640960" cy="369332"/>
          </a:xfrm>
          <a:prstGeom prst="rect">
            <a:avLst/>
          </a:prstGeom>
        </p:spPr>
        <p:txBody>
          <a:bodyPr wrap="square">
            <a:spAutoFit/>
          </a:bodyPr>
          <a:lstStyle/>
          <a:p>
            <a:pPr algn="ctr"/>
            <a:r>
              <a:rPr lang="pl-PL" b="1" u="sng" dirty="0">
                <a:solidFill>
                  <a:srgbClr val="000000"/>
                </a:solidFill>
                <a:latin typeface="Calibri" panose="020F0502020204030204" pitchFamily="34" charset="0"/>
              </a:rPr>
              <a:t>Logowanie do systemu  </a:t>
            </a:r>
            <a:endParaRPr lang="pl-PL" u="sng" dirty="0"/>
          </a:p>
        </p:txBody>
      </p:sp>
      <p:sp>
        <p:nvSpPr>
          <p:cNvPr id="5" name="pole tekstowe 4"/>
          <p:cNvSpPr txBox="1"/>
          <p:nvPr/>
        </p:nvSpPr>
        <p:spPr>
          <a:xfrm>
            <a:off x="251520" y="1988840"/>
            <a:ext cx="8640960" cy="2862322"/>
          </a:xfrm>
          <a:prstGeom prst="rect">
            <a:avLst/>
          </a:prstGeom>
          <a:noFill/>
        </p:spPr>
        <p:txBody>
          <a:bodyPr wrap="square" rtlCol="0">
            <a:spAutoFit/>
          </a:bodyPr>
          <a:lstStyle/>
          <a:p>
            <a:pPr marL="285750" indent="-285750" algn="just">
              <a:buFont typeface="Wingdings" panose="05000000000000000000" pitchFamily="2" charset="2"/>
              <a:buChar char="Ø"/>
            </a:pPr>
            <a:r>
              <a:rPr lang="pl-PL" dirty="0"/>
              <a:t>Przed rozpoczęciem pracy upewnij się, że na adres poczty elektronicznej który podałeś/</a:t>
            </a:r>
            <a:r>
              <a:rPr lang="pl-PL" dirty="0" err="1"/>
              <a:t>aś</a:t>
            </a:r>
            <a:r>
              <a:rPr lang="pl-PL" dirty="0"/>
              <a:t> we wniosku o nadanie dostępu dla osoby uprawnionej, otrzymałeś/</a:t>
            </a:r>
            <a:r>
              <a:rPr lang="pl-PL" dirty="0" err="1"/>
              <a:t>aś</a:t>
            </a:r>
            <a:r>
              <a:rPr lang="pl-PL" dirty="0"/>
              <a:t> wiadomość potwierdzającą utworzenie Twojego konta w systemie. W wiadomości znajdziesz także aktualny adres internetowy SL2014. </a:t>
            </a:r>
          </a:p>
          <a:p>
            <a:pPr marL="285750" indent="-285750" algn="just">
              <a:buFont typeface="Wingdings" panose="05000000000000000000" pitchFamily="2" charset="2"/>
              <a:buChar char="Ø"/>
            </a:pPr>
            <a:r>
              <a:rPr lang="pl-PL" dirty="0">
                <a:solidFill>
                  <a:srgbClr val="000000"/>
                </a:solidFill>
                <a:latin typeface="Calibri" panose="020F0502020204030204" pitchFamily="34" charset="0"/>
              </a:rPr>
              <a:t>Aby zalogować się do systemu: wybierz link znajdujący się w wiadomości o utworzeniu konta lub uruchom bezpośrednio jedną z przeglądarek www: </a:t>
            </a:r>
          </a:p>
          <a:p>
            <a:pPr algn="just"/>
            <a:r>
              <a:rPr lang="pl-PL" dirty="0">
                <a:solidFill>
                  <a:srgbClr val="000000"/>
                </a:solidFill>
                <a:latin typeface="Wingdings" panose="05000000000000000000" pitchFamily="2" charset="2"/>
              </a:rPr>
              <a:t> </a:t>
            </a:r>
            <a:r>
              <a:rPr lang="pl-PL" dirty="0">
                <a:solidFill>
                  <a:srgbClr val="000000"/>
                </a:solidFill>
                <a:latin typeface="Calibri" panose="020F0502020204030204" pitchFamily="34" charset="0"/>
              </a:rPr>
              <a:t>Mozilla </a:t>
            </a:r>
            <a:r>
              <a:rPr lang="pl-PL" dirty="0" err="1">
                <a:solidFill>
                  <a:srgbClr val="000000"/>
                </a:solidFill>
                <a:latin typeface="Calibri" panose="020F0502020204030204" pitchFamily="34" charset="0"/>
              </a:rPr>
              <a:t>Firefox</a:t>
            </a:r>
            <a:r>
              <a:rPr lang="pl-PL" dirty="0">
                <a:solidFill>
                  <a:srgbClr val="000000"/>
                </a:solidFill>
                <a:latin typeface="Calibri" panose="020F0502020204030204" pitchFamily="34" charset="0"/>
              </a:rPr>
              <a:t> </a:t>
            </a:r>
          </a:p>
          <a:p>
            <a:pPr algn="just"/>
            <a:r>
              <a:rPr lang="pl-PL" dirty="0">
                <a:solidFill>
                  <a:srgbClr val="000000"/>
                </a:solidFill>
                <a:latin typeface="Wingdings" panose="05000000000000000000" pitchFamily="2" charset="2"/>
              </a:rPr>
              <a:t> </a:t>
            </a:r>
            <a:r>
              <a:rPr lang="pl-PL" dirty="0">
                <a:solidFill>
                  <a:srgbClr val="000000"/>
                </a:solidFill>
                <a:latin typeface="Calibri" panose="020F0502020204030204" pitchFamily="34" charset="0"/>
              </a:rPr>
              <a:t>Google Chrome </a:t>
            </a:r>
          </a:p>
          <a:p>
            <a:pPr algn="just"/>
            <a:r>
              <a:rPr lang="pl-PL" dirty="0">
                <a:solidFill>
                  <a:srgbClr val="000000"/>
                </a:solidFill>
                <a:latin typeface="Wingdings" panose="05000000000000000000" pitchFamily="2" charset="2"/>
              </a:rPr>
              <a:t> </a:t>
            </a:r>
            <a:r>
              <a:rPr lang="pl-PL" dirty="0">
                <a:solidFill>
                  <a:srgbClr val="000000"/>
                </a:solidFill>
                <a:latin typeface="Calibri" panose="020F0502020204030204" pitchFamily="34" charset="0"/>
              </a:rPr>
              <a:t>Internet Explorer </a:t>
            </a:r>
          </a:p>
          <a:p>
            <a:pPr algn="just"/>
            <a:r>
              <a:rPr lang="pl-PL" dirty="0">
                <a:solidFill>
                  <a:srgbClr val="000000"/>
                </a:solidFill>
                <a:latin typeface="Calibri" panose="020F0502020204030204" pitchFamily="34" charset="0"/>
              </a:rPr>
              <a:t>i wprowadź adres </a:t>
            </a:r>
            <a:r>
              <a:rPr lang="pl-PL" b="1" i="1" dirty="0">
                <a:solidFill>
                  <a:srgbClr val="000000"/>
                </a:solidFill>
                <a:latin typeface="Calibri" panose="020F0502020204030204" pitchFamily="34" charset="0"/>
              </a:rPr>
              <a:t>https://sl2014.gov.pl/FLogin/FStartup.aspx </a:t>
            </a:r>
            <a:endParaRPr lang="pl-PL" dirty="0"/>
          </a:p>
        </p:txBody>
      </p:sp>
    </p:spTree>
    <p:extLst>
      <p:ext uri="{BB962C8B-B14F-4D97-AF65-F5344CB8AC3E}">
        <p14:creationId xmlns:p14="http://schemas.microsoft.com/office/powerpoint/2010/main" val="3590138256"/>
      </p:ext>
    </p:extLst>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511656" y="1052736"/>
            <a:ext cx="7992888" cy="923330"/>
          </a:xfrm>
          <a:prstGeom prst="rect">
            <a:avLst/>
          </a:prstGeom>
        </p:spPr>
        <p:txBody>
          <a:bodyPr wrap="square">
            <a:spAutoFit/>
          </a:bodyPr>
          <a:lstStyle/>
          <a:p>
            <a:r>
              <a:rPr lang="pl-PL" u="sng" dirty="0"/>
              <a:t> </a:t>
            </a:r>
            <a:r>
              <a:rPr lang="pl-PL" dirty="0"/>
              <a:t> </a:t>
            </a:r>
          </a:p>
          <a:p>
            <a:r>
              <a:rPr lang="pl-PL" b="1" dirty="0"/>
              <a:t> </a:t>
            </a:r>
            <a:endParaRPr lang="pl-PL" dirty="0"/>
          </a:p>
          <a:p>
            <a:endParaRPr lang="pl-PL" dirty="0"/>
          </a:p>
        </p:txBody>
      </p:sp>
      <p:sp>
        <p:nvSpPr>
          <p:cNvPr id="4" name="Prostokąt 3"/>
          <p:cNvSpPr/>
          <p:nvPr/>
        </p:nvSpPr>
        <p:spPr>
          <a:xfrm>
            <a:off x="304578" y="1133527"/>
            <a:ext cx="8587901" cy="5313506"/>
          </a:xfrm>
          <a:prstGeom prst="rect">
            <a:avLst/>
          </a:prstGeom>
        </p:spPr>
        <p:txBody>
          <a:bodyPr wrap="square">
            <a:spAutoFit/>
          </a:bodyPr>
          <a:lstStyle/>
          <a:p>
            <a:pPr marL="285750" lvl="0" indent="-285750" algn="just">
              <a:lnSpc>
                <a:spcPct val="115000"/>
              </a:lnSpc>
              <a:spcBef>
                <a:spcPts val="600"/>
              </a:spcBef>
              <a:spcAft>
                <a:spcPts val="600"/>
              </a:spcAft>
              <a:buFont typeface="Wingdings" pitchFamily="2" charset="2"/>
              <a:buChar char="Ø"/>
            </a:pPr>
            <a:r>
              <a:rPr lang="pl-PL" dirty="0">
                <a:latin typeface="Calibri" panose="020F0502020204030204" pitchFamily="34" charset="0"/>
                <a:ea typeface="Calibri" panose="020F0502020204030204" pitchFamily="34" charset="0"/>
                <a:cs typeface="Calibri" panose="020F0502020204030204" pitchFamily="34" charset="0"/>
              </a:rPr>
              <a:t>Wynik przeliczenia należy zamieścić bezpośrednio na dowodzie, chyba że system przetwarzania danych zapewnia automatyczne przeliczenie walut obcych na walutę polską, a wykonanie tego przeliczenia potwierdza odpowiedni wydruk – w takim przypadku wydruk należy załączyć do wniosku o płatność.</a:t>
            </a:r>
          </a:p>
          <a:p>
            <a:pPr marL="285750" lvl="0" indent="-285750" algn="just">
              <a:lnSpc>
                <a:spcPct val="115000"/>
              </a:lnSpc>
              <a:spcBef>
                <a:spcPts val="600"/>
              </a:spcBef>
              <a:spcAft>
                <a:spcPts val="600"/>
              </a:spcAft>
              <a:buFont typeface="Wingdings" pitchFamily="2" charset="2"/>
              <a:buChar char="Ø"/>
            </a:pPr>
            <a:r>
              <a:rPr lang="pl-PL" dirty="0"/>
              <a:t>Beneficjenci </a:t>
            </a:r>
            <a:r>
              <a:rPr lang="pl-PL" u="sng" dirty="0"/>
              <a:t>prowadzący pełną rachunkowość dodatkowo zobligowani są</a:t>
            </a:r>
            <a:r>
              <a:rPr lang="pl-PL" dirty="0"/>
              <a:t> do wskazania w opisie faktury informacji wynikających z krajowych przepisów dot. rachunkowości (np. informacji o sprawdzeniu i zakwalifikowaniu dowodu do ujęcia w księgach rachunkowych wraz z miesiącem oraz sposobem ujęcia dowodu w księgach rachunkowych (dekretacja) i podpisem osoby odpowiedzialnej za te wskazania). </a:t>
            </a:r>
          </a:p>
          <a:p>
            <a:pPr marL="285750" indent="-285750" algn="just">
              <a:lnSpc>
                <a:spcPct val="115000"/>
              </a:lnSpc>
              <a:spcBef>
                <a:spcPts val="600"/>
              </a:spcBef>
              <a:spcAft>
                <a:spcPts val="600"/>
              </a:spcAft>
              <a:buFont typeface="Wingdings" pitchFamily="2" charset="2"/>
              <a:buChar char="Ø"/>
            </a:pPr>
            <a:r>
              <a:rPr lang="pl-PL" dirty="0"/>
              <a:t>W przypadku prowadzenia ksiąg w wersji elektronicznej, gdy stosowne zapisy nie są już umieszczane na dowodach księgowych, należy załączyć do wniosku o płatność wydruk z ksiąg przedstawiający m.in. numer księgowy nadany dokumentowi oraz na jakich kontach i w jakiej kwocie dokument został zaksięgowany</a:t>
            </a:r>
            <a:r>
              <a:rPr lang="pl-PL" dirty="0">
                <a:latin typeface="Calibri" panose="020F0502020204030204" pitchFamily="34" charset="0"/>
                <a:cs typeface="Times New Roman" panose="02020603050405020304" pitchFamily="18" charset="0"/>
              </a:rPr>
              <a:t>.</a:t>
            </a:r>
          </a:p>
          <a:p>
            <a:pPr marL="285750" indent="-285750" algn="just">
              <a:lnSpc>
                <a:spcPct val="115000"/>
              </a:lnSpc>
              <a:spcBef>
                <a:spcPts val="600"/>
              </a:spcBef>
              <a:spcAft>
                <a:spcPts val="600"/>
              </a:spcAft>
              <a:buFont typeface="Wingdings" pitchFamily="2" charset="2"/>
              <a:buChar char="Ø"/>
            </a:pPr>
            <a:r>
              <a:rPr lang="pl-PL" dirty="0">
                <a:solidFill>
                  <a:srgbClr val="FF0000"/>
                </a:solidFill>
              </a:rPr>
              <a:t>Opis faktury </a:t>
            </a:r>
            <a:r>
              <a:rPr lang="pl-PL" u="sng" dirty="0">
                <a:solidFill>
                  <a:srgbClr val="FF0000"/>
                </a:solidFill>
              </a:rPr>
              <a:t>musi</a:t>
            </a:r>
            <a:r>
              <a:rPr lang="pl-PL" dirty="0">
                <a:solidFill>
                  <a:srgbClr val="FF0000"/>
                </a:solidFill>
              </a:rPr>
              <a:t> zawierać inf. czy wydatek przedstawiony do refundacji dot. czynności </a:t>
            </a:r>
            <a:r>
              <a:rPr lang="pl-PL" dirty="0" smtClean="0">
                <a:solidFill>
                  <a:srgbClr val="FF0000"/>
                </a:solidFill>
              </a:rPr>
              <a:t>opodatkowanej / nieopodatkowanej </a:t>
            </a:r>
            <a:r>
              <a:rPr lang="pl-PL" smtClean="0">
                <a:solidFill>
                  <a:srgbClr val="FF0000"/>
                </a:solidFill>
              </a:rPr>
              <a:t>/ zwolnionych.</a:t>
            </a:r>
            <a:endParaRPr lang="pl-PL" dirty="0">
              <a:solidFill>
                <a:srgbClr val="FF0000"/>
              </a:solidFill>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52633063"/>
      </p:ext>
    </p:extLst>
  </p:cSld>
  <p:clrMapOvr>
    <a:masterClrMapping/>
  </p:clrMapOvr>
  <p:transition>
    <p:fade thruBlk="1"/>
  </p:transition>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5663089"/>
          </a:xfrm>
          <a:prstGeom prst="rect">
            <a:avLst/>
          </a:prstGeom>
        </p:spPr>
        <p:txBody>
          <a:bodyPr wrap="square">
            <a:spAutoFit/>
          </a:bodyPr>
          <a:lstStyle/>
          <a:p>
            <a:pPr algn="ctr"/>
            <a:r>
              <a:rPr lang="pl-PL" sz="2000" b="1" u="sng" dirty="0"/>
              <a:t>ZMIANY W PROJEKCIE</a:t>
            </a:r>
          </a:p>
          <a:p>
            <a:pPr lvl="0"/>
            <a:endParaRPr lang="pl-PL" dirty="0"/>
          </a:p>
          <a:p>
            <a:pPr marL="285750" lvl="0" indent="-285750">
              <a:buFont typeface="Wingdings" pitchFamily="2" charset="2"/>
              <a:buChar char="Ø"/>
            </a:pPr>
            <a:r>
              <a:rPr lang="pl-PL" dirty="0"/>
              <a:t>§ 10 i § 11 umowy o dofinansowanie odnosi się do zmian w projekcie i umowie </a:t>
            </a:r>
          </a:p>
          <a:p>
            <a:pPr marL="285750" lvl="0" indent="-285750">
              <a:buFont typeface="Wingdings" pitchFamily="2" charset="2"/>
              <a:buChar char="Ø"/>
            </a:pPr>
            <a:endParaRPr lang="pl-PL" dirty="0"/>
          </a:p>
          <a:p>
            <a:pPr marL="285750" lvl="0" indent="-285750">
              <a:buFont typeface="Wingdings" pitchFamily="2" charset="2"/>
              <a:buChar char="Ø"/>
            </a:pPr>
            <a:r>
              <a:rPr lang="pl-PL" dirty="0"/>
              <a:t>Zmiany w Umowie nie mogą prowadzić do zwiększenia dofinansowania określonego </a:t>
            </a:r>
            <a:br>
              <a:rPr lang="pl-PL" dirty="0"/>
            </a:br>
            <a:r>
              <a:rPr lang="pl-PL" dirty="0"/>
              <a:t>w umowie wyrażonego zarówno kwotowo jak i procentowo. Jedyny wyjątek stanowią nabory dla których Zarząd Województwa przewidział taką możliwość po spełnieniu określonych przesłanek (m.in. brak pomocy publicznej w projekcie).</a:t>
            </a:r>
          </a:p>
          <a:p>
            <a:pPr marL="285750" lvl="0" indent="-285750">
              <a:buFont typeface="Wingdings" pitchFamily="2" charset="2"/>
              <a:buChar char="Ø"/>
            </a:pPr>
            <a:endParaRPr lang="pl-PL" dirty="0"/>
          </a:p>
          <a:p>
            <a:pPr marL="285750" lvl="0" indent="-285750">
              <a:buFont typeface="Wingdings" pitchFamily="2" charset="2"/>
              <a:buChar char="Ø"/>
            </a:pPr>
            <a:r>
              <a:rPr lang="pl-PL" dirty="0"/>
              <a:t>Nie jest dopuszczalna taka zmiana Umowy w zakresie warunków realizacji Projektu, której rezultatem byłoby nieprzyznanie Projektowi dofinansowania, gdyby Projekt w takiej postaci podlegał ocenie i wyborowi w procedurze oceny i wyboru projektów w ramach Programu.</a:t>
            </a:r>
          </a:p>
          <a:p>
            <a:pPr marL="285750" lvl="0" indent="-285750">
              <a:buFont typeface="Wingdings" pitchFamily="2" charset="2"/>
              <a:buChar char="Ø"/>
            </a:pPr>
            <a:endParaRPr lang="pl-PL" dirty="0"/>
          </a:p>
          <a:p>
            <a:pPr marL="285750" lvl="0" indent="-285750">
              <a:buFont typeface="Wingdings" pitchFamily="2" charset="2"/>
              <a:buChar char="Ø"/>
            </a:pPr>
            <a:r>
              <a:rPr lang="pl-PL" dirty="0"/>
              <a:t>W przypadku zmian w projekcie, które zdaniem DIP mają zasadniczy wpływ na cel projektu, projekt może zostać poddany ponownej ocenie przez Komisję Oceny Projektów</a:t>
            </a:r>
          </a:p>
          <a:p>
            <a:pPr marL="285750" lvl="0" indent="-285750">
              <a:buFont typeface="Wingdings" pitchFamily="2" charset="2"/>
              <a:buChar char="Ø"/>
            </a:pPr>
            <a:endParaRPr lang="pl-PL" dirty="0"/>
          </a:p>
          <a:p>
            <a:pPr marL="285750" lvl="0" indent="-285750">
              <a:buFont typeface="Wingdings" pitchFamily="2" charset="2"/>
              <a:buChar char="Ø"/>
            </a:pPr>
            <a:r>
              <a:rPr lang="pl-PL" dirty="0"/>
              <a:t>Zmiana jest uznana za przyjętą w przypadku wyrażenia zgody DIP na wprowadzenie zmian lub zawarcia stosownego aneksu.</a:t>
            </a:r>
          </a:p>
        </p:txBody>
      </p:sp>
    </p:spTree>
    <p:extLst>
      <p:ext uri="{BB962C8B-B14F-4D97-AF65-F5344CB8AC3E}">
        <p14:creationId xmlns:p14="http://schemas.microsoft.com/office/powerpoint/2010/main" val="163446695"/>
      </p:ext>
    </p:extLst>
  </p:cSld>
  <p:clrMapOvr>
    <a:masterClrMapping/>
  </p:clrMapOvr>
  <p:transition>
    <p:fade thruBlk="1"/>
  </p:transition>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2031325"/>
          </a:xfrm>
          <a:prstGeom prst="rect">
            <a:avLst/>
          </a:prstGeom>
        </p:spPr>
        <p:txBody>
          <a:bodyPr wrap="square">
            <a:spAutoFit/>
          </a:bodyPr>
          <a:lstStyle/>
          <a:p>
            <a:pPr algn="ctr"/>
            <a:r>
              <a:rPr lang="pl-PL" dirty="0"/>
              <a:t> </a:t>
            </a:r>
          </a:p>
          <a:p>
            <a:pPr marL="342900" indent="-342900">
              <a:buFont typeface="+mj-lt"/>
              <a:buAutoNum type="arabicParenR"/>
            </a:pPr>
            <a:endParaRPr lang="pl-PL" dirty="0"/>
          </a:p>
          <a:p>
            <a:pPr marL="342900" lvl="0" indent="-342900">
              <a:buFont typeface="+mj-lt"/>
              <a:buAutoNum type="arabicParenR"/>
            </a:pPr>
            <a:endParaRPr lang="pl-PL" dirty="0"/>
          </a:p>
          <a:p>
            <a:pPr marL="342900" indent="-342900">
              <a:buFont typeface="+mj-lt"/>
              <a:buAutoNum type="arabicParenR"/>
            </a:pPr>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51520" y="1196752"/>
            <a:ext cx="8640960" cy="4524315"/>
          </a:xfrm>
          <a:prstGeom prst="rect">
            <a:avLst/>
          </a:prstGeom>
        </p:spPr>
        <p:txBody>
          <a:bodyPr wrap="square">
            <a:spAutoFit/>
          </a:bodyPr>
          <a:lstStyle/>
          <a:p>
            <a:pPr marL="285750" indent="-285750">
              <a:buFont typeface="Wingdings" pitchFamily="2" charset="2"/>
              <a:buChar char="Ø"/>
            </a:pPr>
            <a:endParaRPr lang="pl-PL" dirty="0"/>
          </a:p>
          <a:p>
            <a:pPr marL="285750" indent="-285750">
              <a:buFont typeface="Wingdings" pitchFamily="2" charset="2"/>
              <a:buChar char="Ø"/>
            </a:pPr>
            <a:r>
              <a:rPr lang="pl-PL" dirty="0"/>
              <a:t>DIP ma prawo żądać od Beneficjenta wyjaśnień bądź uzupełnień do wniosków o zmianę, a Beneficjent ma obowiązek ich udzielić w terminie wskazanym przez DIP. </a:t>
            </a:r>
          </a:p>
          <a:p>
            <a:pPr marL="285750" indent="-285750">
              <a:buFont typeface="Wingdings" pitchFamily="2" charset="2"/>
              <a:buChar char="Ø"/>
            </a:pPr>
            <a:endParaRPr lang="pl-PL" dirty="0"/>
          </a:p>
          <a:p>
            <a:pPr marL="285750" indent="-285750">
              <a:buFont typeface="Wingdings" pitchFamily="2" charset="2"/>
              <a:buChar char="Ø"/>
            </a:pPr>
            <a:r>
              <a:rPr lang="pl-PL" dirty="0"/>
              <a:t>Akceptacja zmian wnioskowanych przez Beneficjent możliwa jest w dwóch formach: przez zawarcie aneksu do umowy o dofinansowanie lub wyrażenia pisemnej zgody DIP na wnioskowane zmiany. </a:t>
            </a:r>
          </a:p>
          <a:p>
            <a:pPr lvl="0" algn="just">
              <a:spcAft>
                <a:spcPts val="0"/>
              </a:spcAft>
            </a:pPr>
            <a:endParaRPr lang="pl-PL" dirty="0">
              <a:latin typeface="Calibri" panose="020F0502020204030204" pitchFamily="34" charset="0"/>
              <a:ea typeface="Times New Roman" panose="02020603050405020304" pitchFamily="18" charset="0"/>
            </a:endParaRPr>
          </a:p>
          <a:p>
            <a:pPr lvl="0" algn="just">
              <a:spcAft>
                <a:spcPts val="0"/>
              </a:spcAft>
            </a:pPr>
            <a:r>
              <a:rPr lang="pl-PL" dirty="0">
                <a:latin typeface="Calibri" panose="020F0502020204030204" pitchFamily="34" charset="0"/>
                <a:ea typeface="Times New Roman" panose="02020603050405020304" pitchFamily="18" charset="0"/>
              </a:rPr>
              <a:t>W przypadku konieczności wprowadzenia zmian w Projekcie lub możliwości ich wprowadzenia w trakcie realizacji Projektu, które nie dotyczą wydłużenia terminu zakończenia realizacji Projektu (np. przesunięcie oszczędności między poszczególnymi wydatkami kwalifikowanymi), Beneficjent zobowiązuje się, </a:t>
            </a:r>
            <a:r>
              <a:rPr lang="pl-PL" u="sng" dirty="0">
                <a:latin typeface="Calibri" panose="020F0502020204030204" pitchFamily="34" charset="0"/>
                <a:ea typeface="Times New Roman" panose="02020603050405020304" pitchFamily="18" charset="0"/>
              </a:rPr>
              <a:t>niezwłocznie po zaistnieniu przyczyn powodujących konieczność lub możliwość wprowadzenia zmian, jednak nie później niż przed terminem zakończenia rzeczowej lub finansowej realizacji Projektu</a:t>
            </a:r>
            <a:r>
              <a:rPr lang="pl-PL" dirty="0">
                <a:latin typeface="Calibri" panose="020F0502020204030204" pitchFamily="34" charset="0"/>
                <a:ea typeface="Times New Roman" panose="02020603050405020304" pitchFamily="18" charset="0"/>
              </a:rPr>
              <a:t>, zgłosić w formie pisemnej do DIP wniosek o wprowadzenie zmian w Projekcie, przedstawiając ich zakres, przedmiot i uzasadnienie. </a:t>
            </a:r>
          </a:p>
        </p:txBody>
      </p:sp>
    </p:spTree>
    <p:extLst>
      <p:ext uri="{BB962C8B-B14F-4D97-AF65-F5344CB8AC3E}">
        <p14:creationId xmlns:p14="http://schemas.microsoft.com/office/powerpoint/2010/main" val="628095877"/>
      </p:ext>
    </p:extLst>
  </p:cSld>
  <p:clrMapOvr>
    <a:masterClrMapping/>
  </p:clrMapOvr>
  <p:transition>
    <p:fade thruBlk="1"/>
  </p:transition>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251520" y="1052736"/>
            <a:ext cx="8640960" cy="5632311"/>
          </a:xfrm>
          <a:prstGeom prst="rect">
            <a:avLst/>
          </a:prstGeom>
        </p:spPr>
        <p:txBody>
          <a:bodyPr wrap="square">
            <a:spAutoFit/>
          </a:bodyPr>
          <a:lstStyle/>
          <a:p>
            <a:pPr algn="just"/>
            <a:r>
              <a:rPr lang="pl-PL" dirty="0"/>
              <a:t>W przypadku zaistnienia okoliczności mogących opóźnić termin zakończenia rzeczowej lub finansowej realizacji Projektu, Beneficjent </a:t>
            </a:r>
            <a:r>
              <a:rPr lang="pl-PL" u="sng" dirty="0"/>
              <a:t>nie później niż przed upływem tego terminu zobowiązany jest wystąpić z pisemnym wnioskiem o wydłużenie okresu realizacji Projektu do DIP.</a:t>
            </a:r>
            <a:r>
              <a:rPr lang="pl-PL" dirty="0"/>
              <a:t> Wraz z wnioskiem Beneficjent jest zobowiązany złożyć pisemne uzasadnienie przyczyn niedotrzymania terminu zakończenia rzeczowej lub finansowej realizacji Projektu oraz przekazać uaktualniony wniosek o dofinansowanie. </a:t>
            </a:r>
          </a:p>
          <a:p>
            <a:endParaRPr lang="pl-PL" u="sng" dirty="0"/>
          </a:p>
          <a:p>
            <a:pPr algn="ctr"/>
            <a:r>
              <a:rPr lang="pl-PL" b="1" u="sng" dirty="0"/>
              <a:t>Zawarcie aneksu do umowy o dofinansowanie projektu wymagane jest w następujących sytuacjach:</a:t>
            </a:r>
          </a:p>
          <a:p>
            <a:pPr algn="ctr"/>
            <a:endParaRPr lang="pl-PL" b="1" u="sng" dirty="0"/>
          </a:p>
          <a:p>
            <a:pPr marL="285750" indent="-285750">
              <a:buFont typeface="Wingdings" pitchFamily="2" charset="2"/>
              <a:buChar char="Ø"/>
            </a:pPr>
            <a:r>
              <a:rPr lang="pl-PL" dirty="0"/>
              <a:t>zmiany powyżej 10% w stosunku do wartości pierwotnych, wykazanych w umowie o dofinansowanie projektu (zmiany wielkości wskaźników produktu/rezultatu powyżej 10% oraz przesunięć pomiędzy kategoriami wydatków powyżej 10%),</a:t>
            </a:r>
          </a:p>
          <a:p>
            <a:endParaRPr lang="pl-PL" dirty="0"/>
          </a:p>
          <a:p>
            <a:pPr marL="285750" indent="-285750">
              <a:buFont typeface="Wingdings" pitchFamily="2" charset="2"/>
              <a:buChar char="Ø"/>
            </a:pPr>
            <a:r>
              <a:rPr lang="pl-PL" dirty="0"/>
              <a:t>zmiana kwoty kosztów kwalifikowalnych/dofinansowania /wartości całkowitej projektu,</a:t>
            </a:r>
          </a:p>
          <a:p>
            <a:endParaRPr lang="pl-PL" dirty="0"/>
          </a:p>
          <a:p>
            <a:pPr marL="285750" indent="-285750">
              <a:buFont typeface="Wingdings" pitchFamily="2" charset="2"/>
              <a:buChar char="Ø"/>
            </a:pPr>
            <a:r>
              <a:rPr lang="pl-PL" dirty="0"/>
              <a:t>zmiana okresu realizacji projektu,</a:t>
            </a:r>
          </a:p>
          <a:p>
            <a:pPr marL="285750" indent="-285750">
              <a:buFont typeface="Wingdings" pitchFamily="2" charset="2"/>
              <a:buChar char="Ø"/>
            </a:pPr>
            <a:endParaRPr lang="pl-PL" dirty="0"/>
          </a:p>
          <a:p>
            <a:pPr marL="285750" indent="-285750">
              <a:buFont typeface="Wingdings" pitchFamily="2" charset="2"/>
              <a:buChar char="Ø"/>
            </a:pPr>
            <a:r>
              <a:rPr lang="pl-PL" dirty="0"/>
              <a:t>wydłużenia terminu dostarczenia dokumentów w terminach wskazanych w umowie o dofinansowanie (np. umowy cesji),</a:t>
            </a:r>
          </a:p>
        </p:txBody>
      </p:sp>
    </p:spTree>
    <p:extLst>
      <p:ext uri="{BB962C8B-B14F-4D97-AF65-F5344CB8AC3E}">
        <p14:creationId xmlns:p14="http://schemas.microsoft.com/office/powerpoint/2010/main" val="4223107938"/>
      </p:ext>
    </p:extLst>
  </p:cSld>
  <p:clrMapOvr>
    <a:masterClrMapping/>
  </p:clrMapOvr>
  <p:transition>
    <p:fade thruBlk="1"/>
  </p:transition>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1200329"/>
          </a:xfrm>
          <a:prstGeom prst="rect">
            <a:avLst/>
          </a:prstGeom>
        </p:spPr>
        <p:txBody>
          <a:bodyPr wrap="square">
            <a:spAutoFit/>
          </a:bodyPr>
          <a:lstStyle/>
          <a:p>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51520" y="1196752"/>
            <a:ext cx="8712968" cy="5109091"/>
          </a:xfrm>
          <a:prstGeom prst="rect">
            <a:avLst/>
          </a:prstGeom>
        </p:spPr>
        <p:txBody>
          <a:bodyPr wrap="square">
            <a:spAutoFit/>
          </a:bodyPr>
          <a:lstStyle/>
          <a:p>
            <a:pPr marL="285750" indent="-285750" algn="just">
              <a:buFont typeface="Wingdings" pitchFamily="2" charset="2"/>
              <a:buChar char="Ø"/>
            </a:pPr>
            <a:r>
              <a:rPr lang="pl-PL" dirty="0"/>
              <a:t>zmiana numeru rachunku bankowego  wymienionego w umowie,</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zmiana adresu siedziby Beneficjenta, </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zmiana miejsca lokalizacji projektu,</a:t>
            </a:r>
          </a:p>
          <a:p>
            <a:pPr marL="285750" indent="-285750" algn="just">
              <a:buFont typeface="Wingdings" pitchFamily="2" charset="2"/>
              <a:buChar char="Ø"/>
            </a:pPr>
            <a:endParaRPr lang="pl-PL" dirty="0"/>
          </a:p>
          <a:p>
            <a:pPr marL="285750" indent="-285750" algn="just">
              <a:buFont typeface="Wingdings" pitchFamily="2" charset="2"/>
              <a:buChar char="Ø"/>
            </a:pPr>
            <a:r>
              <a:rPr lang="pl-PL" dirty="0"/>
              <a:t>zmiana nazwy Beneficjenta oraz formy prawnej Beneficjenta,</a:t>
            </a:r>
          </a:p>
          <a:p>
            <a:pPr lvl="0" algn="ctr">
              <a:spcAft>
                <a:spcPts val="0"/>
              </a:spcAft>
            </a:pPr>
            <a:endParaRPr lang="pl-PL" b="1" u="sng" dirty="0">
              <a:latin typeface="Calibri" panose="020F0502020204030204" pitchFamily="34" charset="0"/>
              <a:ea typeface="Times New Roman" panose="02020603050405020304" pitchFamily="18" charset="0"/>
              <a:cs typeface="Calibri" panose="020F0502020204030204" pitchFamily="34" charset="0"/>
            </a:endParaRPr>
          </a:p>
          <a:p>
            <a:pPr lvl="0" algn="ctr">
              <a:spcAft>
                <a:spcPts val="0"/>
              </a:spcAft>
            </a:pPr>
            <a:r>
              <a:rPr lang="pl-PL" b="1" u="sng" dirty="0">
                <a:latin typeface="Calibri" panose="020F0502020204030204" pitchFamily="34" charset="0"/>
                <a:ea typeface="Times New Roman" panose="02020603050405020304" pitchFamily="18" charset="0"/>
                <a:cs typeface="Calibri" panose="020F0502020204030204" pitchFamily="34" charset="0"/>
              </a:rPr>
              <a:t>Nie wymagają formy aneksu do Umowy, lecz pisemnej zgody DIP, zmiany dotyczące:</a:t>
            </a:r>
          </a:p>
          <a:p>
            <a:pPr lvl="0" algn="just">
              <a:spcAft>
                <a:spcPts val="0"/>
              </a:spcAft>
              <a:tabLst>
                <a:tab pos="540385" algn="l"/>
              </a:tabLst>
            </a:pPr>
            <a:endParaRPr lang="pl-PL" sz="2000" u="sng" dirty="0">
              <a:latin typeface="Times New Roman" panose="02020603050405020304" pitchFamily="18" charset="0"/>
              <a:ea typeface="Times New Roman" panose="02020603050405020304" pitchFamily="18"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przesunięć niewykorzystanego dofinansowania (oszczędności powstałych w wyniku poniesienia wydatku) pomiędzy poszczególnymi wydatkami kwalifikowalnymi do 10% kwoty przypadającej na wydatek – poziom 10% określany jest od kwoty w ramach wydatku z jakiego następuje przesunięcie i jednocześnie nie może przekroczyć 10% wartości wydatku, do którego następuje przesunięcie,</a:t>
            </a:r>
          </a:p>
          <a:p>
            <a:pPr marL="285750" lvl="0" indent="-285750" algn="just">
              <a:spcAft>
                <a:spcPts val="0"/>
              </a:spcAft>
              <a:buFont typeface="Wingdings" pitchFamily="2" charset="2"/>
              <a:buChar char="Ø"/>
              <a:tabLst>
                <a:tab pos="540385" algn="l"/>
              </a:tabLst>
            </a:pPr>
            <a:endParaRPr lang="pl-PL" dirty="0">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wielkości wskaźników produktu lub rezultatu do poziomu 10% w stosunku do wielkości wynikających z wniosku o dofinansowanie,</a:t>
            </a:r>
            <a:endParaRPr lang="pl-PL"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68096070"/>
      </p:ext>
    </p:extLst>
  </p:cSld>
  <p:clrMapOvr>
    <a:masterClrMapping/>
  </p:clrMapOvr>
  <p:transition>
    <p:fade thruBlk="1"/>
  </p:transition>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6" name="Prostokąt 5"/>
          <p:cNvSpPr/>
          <p:nvPr/>
        </p:nvSpPr>
        <p:spPr>
          <a:xfrm>
            <a:off x="323528" y="1052736"/>
            <a:ext cx="8640960" cy="1200329"/>
          </a:xfrm>
          <a:prstGeom prst="rect">
            <a:avLst/>
          </a:prstGeom>
        </p:spPr>
        <p:txBody>
          <a:bodyPr wrap="square">
            <a:spAutoFit/>
          </a:bodyPr>
          <a:lstStyle/>
          <a:p>
            <a:endParaRPr lang="pl-PL" dirty="0"/>
          </a:p>
          <a:p>
            <a:pPr marL="285750" indent="-285750">
              <a:buFont typeface="Wingdings" panose="05000000000000000000" pitchFamily="2" charset="2"/>
              <a:buChar char="Ø"/>
            </a:pPr>
            <a:endParaRPr lang="pl-PL" dirty="0"/>
          </a:p>
          <a:p>
            <a:r>
              <a:rPr lang="pl-PL" b="1" dirty="0"/>
              <a:t> </a:t>
            </a:r>
            <a:endParaRPr lang="pl-PL" dirty="0"/>
          </a:p>
          <a:p>
            <a:endParaRPr lang="pl-PL" dirty="0"/>
          </a:p>
        </p:txBody>
      </p:sp>
      <p:sp>
        <p:nvSpPr>
          <p:cNvPr id="3" name="Prostokąt 2"/>
          <p:cNvSpPr/>
          <p:nvPr/>
        </p:nvSpPr>
        <p:spPr>
          <a:xfrm>
            <a:off x="287524" y="1196752"/>
            <a:ext cx="8712968" cy="400110"/>
          </a:xfrm>
          <a:prstGeom prst="rect">
            <a:avLst/>
          </a:prstGeom>
        </p:spPr>
        <p:txBody>
          <a:bodyPr wrap="square">
            <a:spAutoFit/>
          </a:bodyPr>
          <a:lstStyle/>
          <a:p>
            <a:pPr lvl="0" algn="just">
              <a:spcAft>
                <a:spcPts val="0"/>
              </a:spcAft>
            </a:pPr>
            <a:r>
              <a:rPr lang="pl-PL" sz="2000" dirty="0">
                <a:effectLst/>
                <a:latin typeface="Times New Roman" panose="02020603050405020304" pitchFamily="18" charset="0"/>
                <a:ea typeface="Times New Roman" panose="02020603050405020304" pitchFamily="18" charset="0"/>
              </a:rPr>
              <a:t> </a:t>
            </a:r>
          </a:p>
        </p:txBody>
      </p:sp>
      <p:sp>
        <p:nvSpPr>
          <p:cNvPr id="4" name="Prostokąt 3"/>
          <p:cNvSpPr/>
          <p:nvPr/>
        </p:nvSpPr>
        <p:spPr>
          <a:xfrm>
            <a:off x="251520" y="1066974"/>
            <a:ext cx="8640960" cy="5693866"/>
          </a:xfrm>
          <a:prstGeom prst="rect">
            <a:avLst/>
          </a:prstGeom>
        </p:spPr>
        <p:txBody>
          <a:bodyPr wrap="square">
            <a:spAutoFit/>
          </a:bodyPr>
          <a:lstStyle/>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terminu złożenia wniosku o płatność pośrednią bez zmiany terminu zakończenia finansowej realizacji Projektu;</a:t>
            </a:r>
            <a:endParaRPr lang="pl-PL" sz="2000" dirty="0">
              <a:latin typeface="Times New Roman" panose="02020603050405020304" pitchFamily="18" charset="0"/>
              <a:ea typeface="Times New Roman" panose="02020603050405020304" pitchFamily="18" charset="0"/>
            </a:endParaRPr>
          </a:p>
          <a:p>
            <a:pPr marL="285750" lvl="0" indent="-285750" algn="just">
              <a:spcAft>
                <a:spcPts val="0"/>
              </a:spcAft>
              <a:buFont typeface="Wingdings" pitchFamily="2" charset="2"/>
              <a:buChar char="Ø"/>
              <a:tabLst>
                <a:tab pos="540385" algn="l"/>
              </a:tabLst>
            </a:pPr>
            <a:endParaRPr lang="pl-PL" sz="2000" dirty="0">
              <a:latin typeface="Times New Roman" panose="02020603050405020304" pitchFamily="18" charset="0"/>
              <a:ea typeface="Times New Roman" panose="02020603050405020304" pitchFamily="18" charset="0"/>
              <a:cs typeface="Calibri" panose="020F0502020204030204" pitchFamily="34"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przesunięć terminu realizacji zadania bez zmiany terminu zakończenia finansowej realizacji Projektu;</a:t>
            </a:r>
            <a:endParaRPr lang="pl-PL" sz="2000" dirty="0">
              <a:latin typeface="Times New Roman" panose="02020603050405020304" pitchFamily="18" charset="0"/>
              <a:ea typeface="Times New Roman" panose="02020603050405020304" pitchFamily="18" charset="0"/>
            </a:endParaRPr>
          </a:p>
          <a:p>
            <a:pPr marL="285750" lvl="0" indent="-285750" algn="just">
              <a:spcAft>
                <a:spcPts val="0"/>
              </a:spcAft>
              <a:buFont typeface="Wingdings" pitchFamily="2" charset="2"/>
              <a:buChar char="Ø"/>
              <a:tabLst>
                <a:tab pos="540385" algn="l"/>
              </a:tabLst>
            </a:pPr>
            <a:endParaRPr lang="pl-PL" sz="2000" dirty="0">
              <a:latin typeface="Times New Roman" panose="02020603050405020304" pitchFamily="18" charset="0"/>
              <a:ea typeface="Times New Roman" panose="02020603050405020304" pitchFamily="18" charset="0"/>
              <a:cs typeface="Calibri" panose="020F0502020204030204" pitchFamily="34" charset="0"/>
            </a:endParaRPr>
          </a:p>
          <a:p>
            <a:pPr marL="285750" lvl="0" indent="-285750" algn="just">
              <a:spcAft>
                <a:spcPts val="0"/>
              </a:spcAft>
              <a:buFont typeface="Wingdings" pitchFamily="2" charset="2"/>
              <a:buChar char="Ø"/>
              <a:tabLst>
                <a:tab pos="540385" algn="l"/>
              </a:tabLst>
            </a:pPr>
            <a:r>
              <a:rPr lang="pl-PL" dirty="0">
                <a:latin typeface="Calibri" panose="020F0502020204030204" pitchFamily="34" charset="0"/>
                <a:ea typeface="Times New Roman" panose="02020603050405020304" pitchFamily="18" charset="0"/>
                <a:cs typeface="Calibri" panose="020F0502020204030204" pitchFamily="34" charset="0"/>
              </a:rPr>
              <a:t>zwiększenia wartości wskaźnika rezultatu, która nie wpływa negatywnie na zachowanie celu Projektu.</a:t>
            </a:r>
            <a:endParaRPr lang="pl-PL" sz="2000" dirty="0">
              <a:latin typeface="Times New Roman" panose="02020603050405020304" pitchFamily="18" charset="0"/>
              <a:ea typeface="Times New Roman" panose="02020603050405020304" pitchFamily="18" charset="0"/>
            </a:endParaRPr>
          </a:p>
          <a:p>
            <a:pPr lvl="0" algn="just">
              <a:spcAft>
                <a:spcPts val="0"/>
              </a:spcAft>
            </a:pPr>
            <a:endParaRPr lang="pl-PL" u="sng" dirty="0">
              <a:latin typeface="Calibri" panose="020F0502020204030204" pitchFamily="34" charset="0"/>
              <a:ea typeface="Times New Roman" panose="02020603050405020304" pitchFamily="18" charset="0"/>
            </a:endParaRPr>
          </a:p>
          <a:p>
            <a:pPr lvl="0" algn="ctr">
              <a:spcAft>
                <a:spcPts val="0"/>
              </a:spcAft>
            </a:pPr>
            <a:r>
              <a:rPr lang="pl-PL" b="1" u="sng" dirty="0">
                <a:latin typeface="Calibri" panose="020F0502020204030204" pitchFamily="34" charset="0"/>
                <a:ea typeface="Times New Roman" panose="02020603050405020304" pitchFamily="18" charset="0"/>
              </a:rPr>
              <a:t>Przesunięcia oszczędności pomiędzy wydatkami. </a:t>
            </a:r>
          </a:p>
          <a:p>
            <a:pPr lvl="0" algn="just">
              <a:spcAft>
                <a:spcPts val="0"/>
              </a:spcAft>
            </a:pPr>
            <a:endParaRPr lang="pl-PL" dirty="0">
              <a:latin typeface="Calibri" panose="020F0502020204030204" pitchFamily="34" charset="0"/>
              <a:ea typeface="Times New Roman" panose="02020603050405020304" pitchFamily="18" charset="0"/>
            </a:endParaRPr>
          </a:p>
          <a:p>
            <a:pPr lvl="0" algn="just">
              <a:spcAft>
                <a:spcPts val="0"/>
              </a:spcAft>
            </a:pPr>
            <a:r>
              <a:rPr lang="pl-PL" dirty="0">
                <a:ea typeface="Times New Roman" panose="02020603050405020304" pitchFamily="18" charset="0"/>
              </a:rPr>
              <a:t>Możliwe jest przesunięcie pomiędzy poszczególnymi wydatkami kwalifikowanymi określonymi we wniosku o dofinansowanie </a:t>
            </a:r>
            <a:r>
              <a:rPr lang="pl-PL" u="sng" dirty="0">
                <a:ea typeface="Times New Roman" panose="02020603050405020304" pitchFamily="18" charset="0"/>
              </a:rPr>
              <a:t>oszczędności powstałych w wyniku poniesienia wydatku w postępowaniu o udzielenie zamówienia publicznego, na inne niezrefundowane lub nierozliczone jeszcze wydatki kwalifikowane, określone we wniosku o dofinansowanie, pod warunkiem otrzymania pisemnej zgody DIP lub podpisania aneksu do Umowy, z zastrzeżeniem ust. 6 i 7 z</a:t>
            </a:r>
            <a:r>
              <a:rPr lang="pl-PL" u="sng" dirty="0"/>
              <a:t> § 10 umowy</a:t>
            </a:r>
            <a:r>
              <a:rPr lang="pl-PL" u="sng" dirty="0">
                <a:ea typeface="Times New Roman" panose="02020603050405020304" pitchFamily="18" charset="0"/>
              </a:rPr>
              <a:t>. </a:t>
            </a:r>
          </a:p>
          <a:p>
            <a:pPr lvl="0" algn="just">
              <a:spcAft>
                <a:spcPts val="0"/>
              </a:spcAft>
            </a:pPr>
            <a:endParaRPr lang="pl-PL" b="1" dirty="0">
              <a:ea typeface="Times New Roman" panose="02020603050405020304" pitchFamily="18" charset="0"/>
            </a:endParaRPr>
          </a:p>
          <a:p>
            <a:pPr lvl="0" algn="ctr">
              <a:spcAft>
                <a:spcPts val="0"/>
              </a:spcAft>
            </a:pPr>
            <a:r>
              <a:rPr lang="pl-PL" b="1" dirty="0">
                <a:ea typeface="Times New Roman" panose="02020603050405020304" pitchFamily="18" charset="0"/>
              </a:rPr>
              <a:t>Przesunięcie możliwe jest dla wydatków nierozliczonych w całości we wcześniejszych wnioskach o płatność !</a:t>
            </a:r>
            <a:endParaRPr lang="pl-PL" sz="2000" b="1" dirty="0">
              <a:effectLst/>
              <a:ea typeface="Times New Roman" panose="02020603050405020304" pitchFamily="18" charset="0"/>
            </a:endParaRPr>
          </a:p>
        </p:txBody>
      </p:sp>
    </p:spTree>
    <p:extLst>
      <p:ext uri="{BB962C8B-B14F-4D97-AF65-F5344CB8AC3E}">
        <p14:creationId xmlns:p14="http://schemas.microsoft.com/office/powerpoint/2010/main" val="2154972116"/>
      </p:ext>
    </p:extLst>
  </p:cSld>
  <p:clrMapOvr>
    <a:masterClrMapping/>
  </p:clrMapOvr>
  <p:transition>
    <p:fade thruBlk="1"/>
  </p:transition>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2" name="Obraz 1"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ole tekstowe 2"/>
          <p:cNvSpPr txBox="1"/>
          <p:nvPr/>
        </p:nvSpPr>
        <p:spPr>
          <a:xfrm>
            <a:off x="251520" y="2713454"/>
            <a:ext cx="8640960" cy="584775"/>
          </a:xfrm>
          <a:prstGeom prst="rect">
            <a:avLst/>
          </a:prstGeom>
          <a:noFill/>
        </p:spPr>
        <p:txBody>
          <a:bodyPr wrap="square" rtlCol="0">
            <a:spAutoFit/>
          </a:bodyPr>
          <a:lstStyle/>
          <a:p>
            <a:pPr algn="ctr"/>
            <a:r>
              <a:rPr lang="pl-PL" sz="3200" b="1" dirty="0"/>
              <a:t>Dziękuję za uwagę</a:t>
            </a:r>
          </a:p>
        </p:txBody>
      </p:sp>
    </p:spTree>
    <p:extLst>
      <p:ext uri="{BB962C8B-B14F-4D97-AF65-F5344CB8AC3E}">
        <p14:creationId xmlns:p14="http://schemas.microsoft.com/office/powerpoint/2010/main" val="3227956218"/>
      </p:ext>
    </p:extLst>
  </p:cSld>
  <p:clrMapOvr>
    <a:masterClrMapping/>
  </p:clrMapOvr>
  <p:transition>
    <p:fade thruBlk="1"/>
  </p:transition>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pic>
        <p:nvPicPr>
          <p:cNvPr id="4" name="Obraz 9" descr="SIEDZIBA DIP WROCLAW.jpg"/>
          <p:cNvPicPr>
            <a:picLocks noChangeAspect="1"/>
          </p:cNvPicPr>
          <p:nvPr/>
        </p:nvPicPr>
        <p:blipFill>
          <a:blip r:embed="rId5" cstate="print"/>
          <a:srcRect/>
          <a:stretch>
            <a:fillRect/>
          </a:stretch>
        </p:blipFill>
        <p:spPr bwMode="auto">
          <a:xfrm>
            <a:off x="3779912" y="2415365"/>
            <a:ext cx="4662815" cy="3108543"/>
          </a:xfrm>
          <a:prstGeom prst="rect">
            <a:avLst/>
          </a:prstGeom>
          <a:noFill/>
          <a:ln w="9525">
            <a:noFill/>
            <a:miter lim="800000"/>
            <a:headEnd/>
            <a:tailEnd/>
          </a:ln>
        </p:spPr>
      </p:pic>
      <p:sp>
        <p:nvSpPr>
          <p:cNvPr id="5" name="Prostokąt 4"/>
          <p:cNvSpPr/>
          <p:nvPr/>
        </p:nvSpPr>
        <p:spPr>
          <a:xfrm>
            <a:off x="676438" y="2414788"/>
            <a:ext cx="2518169" cy="2939266"/>
          </a:xfrm>
          <a:prstGeom prst="rect">
            <a:avLst/>
          </a:prstGeom>
        </p:spPr>
        <p:style>
          <a:lnRef idx="2">
            <a:schemeClr val="accent1"/>
          </a:lnRef>
          <a:fillRef idx="1">
            <a:schemeClr val="lt1"/>
          </a:fillRef>
          <a:effectRef idx="0">
            <a:schemeClr val="accent1"/>
          </a:effectRef>
          <a:fontRef idx="minor">
            <a:schemeClr val="dk1"/>
          </a:fontRef>
        </p:style>
        <p:txBody>
          <a:bodyPr wrap="square" lIns="91440" tIns="45720" rIns="91440" bIns="45720">
            <a:spAutoFit/>
          </a:bodyPr>
          <a:lstStyle/>
          <a:p>
            <a:pPr algn="ctr"/>
            <a:r>
              <a:rPr lang="pl-PL" sz="1100" b="1" spc="100" dirty="0">
                <a:ln w="18000">
                  <a:solidFill>
                    <a:schemeClr val="accent1">
                      <a:satMod val="200000"/>
                      <a:tint val="72000"/>
                    </a:schemeClr>
                  </a:solidFill>
                  <a:prstDash val="solid"/>
                </a:ln>
                <a:solidFill>
                  <a:schemeClr val="accent1">
                    <a:satMod val="280000"/>
                    <a:tint val="100000"/>
                    <a:alpha val="5700"/>
                  </a:schemeClr>
                </a:solidFill>
              </a:rPr>
              <a:t> </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Dolnośląska Instytucja Pośrednicząca</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ul.  Strzegomska 2-4</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53-611 Wrocław</a:t>
            </a: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tel. 71 776 58 13</a:t>
            </a: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      71 776 58 14</a:t>
            </a: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r>
              <a:rPr lang="pl-PL" sz="1100" b="1" dirty="0" smtClean="0">
                <a:ln w="10541" cmpd="sng">
                  <a:noFill/>
                  <a:prstDash val="solid"/>
                </a:ln>
                <a:solidFill>
                  <a:srgbClr val="FF0000"/>
                </a:solidFill>
                <a:effectLst>
                  <a:innerShdw blurRad="63500" dist="50800" dir="13500000">
                    <a:prstClr val="black">
                      <a:alpha val="50000"/>
                    </a:prstClr>
                  </a:innerShdw>
                </a:effectLst>
                <a:cs typeface="Times New Roman" pitchFamily="18" charset="0"/>
              </a:rPr>
              <a:t>info.dip@umwd.pl</a:t>
            </a:r>
          </a:p>
          <a:p>
            <a:pPr algn="ctr"/>
            <a:endParaRPr lang="pl-PL" sz="1100" b="1" dirty="0">
              <a:ln w="10541" cmpd="sng">
                <a:noFill/>
                <a:prstDash val="solid"/>
              </a:ln>
              <a:solidFill>
                <a:srgbClr val="FF0000"/>
              </a:solidFill>
              <a:effectLst>
                <a:innerShdw blurRad="63500" dist="50800" dir="13500000">
                  <a:prstClr val="black">
                    <a:alpha val="50000"/>
                  </a:prstClr>
                </a:innerShdw>
              </a:effectLst>
              <a:cs typeface="Times New Roman" pitchFamily="18" charset="0"/>
            </a:endParaRPr>
          </a:p>
          <a:p>
            <a:pPr algn="ctr"/>
            <a:endPar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endParaRPr>
          </a:p>
          <a:p>
            <a:pPr algn="ctr"/>
            <a:r>
              <a:rPr lang="pl-PL" sz="1100" b="1" dirty="0">
                <a:ln w="10541" cmpd="sng">
                  <a:noFill/>
                  <a:prstDash val="solid"/>
                </a:ln>
                <a:solidFill>
                  <a:schemeClr val="tx1"/>
                </a:solidFill>
                <a:effectLst>
                  <a:innerShdw blurRad="63500" dist="50800" dir="13500000">
                    <a:prstClr val="black">
                      <a:alpha val="50000"/>
                    </a:prstClr>
                  </a:innerShdw>
                </a:effectLst>
                <a:cs typeface="Times New Roman" pitchFamily="18" charset="0"/>
              </a:rPr>
              <a:t>www.dip.dolnyslask.pl</a:t>
            </a:r>
          </a:p>
          <a:p>
            <a:pPr algn="ctr"/>
            <a:endParaRPr lang="pl-PL" sz="1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a:p>
            <a:pPr algn="ctr"/>
            <a:endParaRPr lang="pl-PL" sz="1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
        <p:nvSpPr>
          <p:cNvPr id="2" name="Prostokąt 1"/>
          <p:cNvSpPr/>
          <p:nvPr/>
        </p:nvSpPr>
        <p:spPr>
          <a:xfrm>
            <a:off x="676438" y="1724470"/>
            <a:ext cx="2515945" cy="369332"/>
          </a:xfrm>
          <a:prstGeom prst="rect">
            <a:avLst/>
          </a:prstGeom>
        </p:spPr>
        <p:txBody>
          <a:bodyPr wrap="none">
            <a:spAutoFit/>
          </a:bodyPr>
          <a:lstStyle/>
          <a:p>
            <a:r>
              <a:rPr lang="pl-PL" dirty="0"/>
              <a:t>Zapraszamy do kontaktu:</a:t>
            </a:r>
          </a:p>
        </p:txBody>
      </p:sp>
      <p:sp>
        <p:nvSpPr>
          <p:cNvPr id="3" name="Prostokąt 2"/>
          <p:cNvSpPr/>
          <p:nvPr/>
        </p:nvSpPr>
        <p:spPr>
          <a:xfrm>
            <a:off x="539552" y="6165304"/>
            <a:ext cx="7812377" cy="276999"/>
          </a:xfrm>
          <a:prstGeom prst="rect">
            <a:avLst/>
          </a:prstGeom>
        </p:spPr>
        <p:txBody>
          <a:bodyPr wrap="square">
            <a:spAutoFit/>
          </a:bodyPr>
          <a:lstStyle/>
          <a:p>
            <a:r>
              <a:rPr lang="pl-PL" sz="1200" b="1" dirty="0"/>
              <a:t> </a:t>
            </a:r>
            <a:endParaRPr lang="pl-PL" sz="1200" dirty="0"/>
          </a:p>
        </p:txBody>
      </p:sp>
    </p:spTree>
    <p:extLst>
      <p:ext uri="{BB962C8B-B14F-4D97-AF65-F5344CB8AC3E}">
        <p14:creationId xmlns:p14="http://schemas.microsoft.com/office/powerpoint/2010/main" val="1270304801"/>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3" name="Prostokąt 2"/>
          <p:cNvSpPr/>
          <p:nvPr/>
        </p:nvSpPr>
        <p:spPr>
          <a:xfrm>
            <a:off x="539552" y="1628507"/>
            <a:ext cx="8064896" cy="3970318"/>
          </a:xfrm>
          <a:prstGeom prst="rect">
            <a:avLst/>
          </a:prstGeom>
        </p:spPr>
        <p:txBody>
          <a:bodyPr wrap="square">
            <a:spAutoFit/>
          </a:bodyPr>
          <a:lstStyle/>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a:p>
            <a:endParaRPr lang="pl-PL" dirty="0">
              <a:solidFill>
                <a:srgbClr val="000000"/>
              </a:solidFill>
              <a:latin typeface="Calibri" panose="020F0502020204030204" pitchFamily="34" charset="0"/>
            </a:endParaRPr>
          </a:p>
        </p:txBody>
      </p:sp>
      <p:pic>
        <p:nvPicPr>
          <p:cNvPr id="5" name="Obraz 4"/>
          <p:cNvPicPr>
            <a:picLocks noChangeAspect="1"/>
          </p:cNvPicPr>
          <p:nvPr/>
        </p:nvPicPr>
        <p:blipFill>
          <a:blip r:embed="rId5"/>
          <a:stretch>
            <a:fillRect/>
          </a:stretch>
        </p:blipFill>
        <p:spPr>
          <a:xfrm>
            <a:off x="2699790" y="2090172"/>
            <a:ext cx="3960451" cy="3849866"/>
          </a:xfrm>
          <a:prstGeom prst="rect">
            <a:avLst/>
          </a:prstGeom>
        </p:spPr>
      </p:pic>
      <p:sp>
        <p:nvSpPr>
          <p:cNvPr id="7" name="pole tekstowe 6"/>
          <p:cNvSpPr txBox="1"/>
          <p:nvPr/>
        </p:nvSpPr>
        <p:spPr>
          <a:xfrm>
            <a:off x="263404" y="1443841"/>
            <a:ext cx="8640959" cy="461665"/>
          </a:xfrm>
          <a:prstGeom prst="rect">
            <a:avLst/>
          </a:prstGeom>
          <a:noFill/>
        </p:spPr>
        <p:txBody>
          <a:bodyPr wrap="square" rtlCol="0">
            <a:spAutoFit/>
          </a:bodyPr>
          <a:lstStyle/>
          <a:p>
            <a:pPr algn="ctr"/>
            <a:r>
              <a:rPr lang="pl-PL" sz="2400" b="1" u="sng" dirty="0"/>
              <a:t>LOGOWANIE</a:t>
            </a:r>
            <a:endParaRPr lang="pl-PL" b="1" u="sng" dirty="0"/>
          </a:p>
        </p:txBody>
      </p:sp>
    </p:spTree>
    <p:extLst>
      <p:ext uri="{BB962C8B-B14F-4D97-AF65-F5344CB8AC3E}">
        <p14:creationId xmlns:p14="http://schemas.microsoft.com/office/powerpoint/2010/main" val="1535324052"/>
      </p:ext>
    </p:extLst>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4" name="Prostokąt 3"/>
          <p:cNvSpPr/>
          <p:nvPr/>
        </p:nvSpPr>
        <p:spPr>
          <a:xfrm>
            <a:off x="251520" y="1412776"/>
            <a:ext cx="8640960" cy="4308872"/>
          </a:xfrm>
          <a:prstGeom prst="rect">
            <a:avLst/>
          </a:prstGeom>
        </p:spPr>
        <p:txBody>
          <a:bodyPr wrap="square">
            <a:spAutoFit/>
          </a:bodyPr>
          <a:lstStyle/>
          <a:p>
            <a:pPr algn="ctr"/>
            <a:r>
              <a:rPr lang="pl-PL" b="1" u="sng" dirty="0" err="1"/>
              <a:t>ePUAP</a:t>
            </a:r>
            <a:endParaRPr lang="pl-PL" b="1" u="sng" dirty="0"/>
          </a:p>
          <a:p>
            <a:pPr algn="just"/>
            <a:endParaRPr lang="pl-PL" sz="1600" dirty="0"/>
          </a:p>
          <a:p>
            <a:pPr algn="just"/>
            <a:r>
              <a:rPr lang="pl-PL" sz="1600" dirty="0"/>
              <a:t>Podstawową metodą logowania do systemu jest uwierzytelnienie za pomocą elektronicznej platformy usług administracji publicznej </a:t>
            </a:r>
            <a:r>
              <a:rPr lang="pl-PL" sz="1600" dirty="0" err="1"/>
              <a:t>ePUAP</a:t>
            </a:r>
            <a:r>
              <a:rPr lang="pl-PL" sz="1600" dirty="0"/>
              <a:t>. </a:t>
            </a:r>
          </a:p>
          <a:p>
            <a:pPr algn="just"/>
            <a:r>
              <a:rPr lang="pl-PL" sz="1600" dirty="0"/>
              <a:t>W celu utworzenia profilu zaufanego </a:t>
            </a:r>
            <a:r>
              <a:rPr lang="pl-PL" sz="1600" dirty="0" err="1"/>
              <a:t>ePUAP</a:t>
            </a:r>
            <a:r>
              <a:rPr lang="pl-PL" sz="1600" dirty="0"/>
              <a:t>, należy wejść na stronę rejestracji w portalu </a:t>
            </a:r>
            <a:r>
              <a:rPr lang="pl-PL" sz="1600" dirty="0" err="1"/>
              <a:t>ePUAP</a:t>
            </a:r>
            <a:r>
              <a:rPr lang="pl-PL" sz="1600" dirty="0"/>
              <a:t> </a:t>
            </a:r>
            <a:r>
              <a:rPr lang="pl-PL" sz="1600" u="sng" dirty="0"/>
              <a:t>http://epuap.gov.pl/wps/portal/E2_ZalozProfil </a:t>
            </a:r>
            <a:r>
              <a:rPr lang="pl-PL" sz="1600" dirty="0"/>
              <a:t>i skorzystać z funkcji „Załóż profil zaufany”. </a:t>
            </a:r>
          </a:p>
          <a:p>
            <a:pPr algn="just"/>
            <a:r>
              <a:rPr lang="pl-PL" sz="1600" dirty="0"/>
              <a:t>W systemie </a:t>
            </a:r>
            <a:r>
              <a:rPr lang="pl-PL" sz="1600" dirty="0" err="1"/>
              <a:t>ePUAP</a:t>
            </a:r>
            <a:r>
              <a:rPr lang="pl-PL" sz="1600" dirty="0"/>
              <a:t> istnieją dwie możliwości uzyskania profilu zaufanego:</a:t>
            </a:r>
          </a:p>
          <a:p>
            <a:pPr algn="just"/>
            <a:r>
              <a:rPr lang="pl-PL" sz="1600" dirty="0"/>
              <a:t> </a:t>
            </a:r>
          </a:p>
          <a:p>
            <a:pPr marL="342900" indent="-342900" algn="just">
              <a:buFont typeface="+mj-lt"/>
              <a:buAutoNum type="arabicPeriod"/>
            </a:pPr>
            <a:r>
              <a:rPr lang="pl-PL" sz="1600" dirty="0"/>
              <a:t>Potwierdzenie tożsamości w punkcie potwierdzenia profilu zaufanego - dostępna jest dla każdego. Wystarczy założyć konto na </a:t>
            </a:r>
            <a:r>
              <a:rPr lang="pl-PL" sz="1600" dirty="0" err="1"/>
              <a:t>ePUAP</a:t>
            </a:r>
            <a:r>
              <a:rPr lang="pl-PL" sz="1600" dirty="0"/>
              <a:t>, skorzystać z funkcji </a:t>
            </a:r>
            <a:r>
              <a:rPr lang="pl-PL" sz="1600" i="1" dirty="0"/>
              <a:t>Załóż profil zaufany</a:t>
            </a:r>
            <a:r>
              <a:rPr lang="pl-PL" sz="1600" dirty="0"/>
              <a:t>, a następnie udać się do dowolnego punktu określonego na portalu, aby potwierdzić swoją tożsamość.</a:t>
            </a:r>
          </a:p>
          <a:p>
            <a:pPr marL="342900" indent="-342900" algn="just">
              <a:buFont typeface="+mj-lt"/>
              <a:buAutoNum type="arabicPeriod"/>
            </a:pPr>
            <a:endParaRPr lang="pl-PL" sz="1600" dirty="0"/>
          </a:p>
          <a:p>
            <a:pPr marL="342900" indent="-342900" algn="just">
              <a:buFont typeface="+mj-lt"/>
              <a:buAutoNum type="arabicPeriod"/>
            </a:pPr>
            <a:r>
              <a:rPr lang="pl-PL" sz="1600" dirty="0" err="1"/>
              <a:t>Samozaufanie</a:t>
            </a:r>
            <a:r>
              <a:rPr lang="pl-PL" sz="1600" dirty="0"/>
              <a:t> – mogą z niej skorzystać osoby posiadające bezpieczny podpis elektroniczny weryfikowany ważnym certyfikatem kwalifikowanym. Wypełniając wówczas wniosek o założenie profilu zaufanego mogą sami, za pomocą bezpiecznego podpisu elektronicznego z ważnym certyfikatem kwalifikowanym, potwierdzić swoje dane. </a:t>
            </a:r>
          </a:p>
          <a:p>
            <a:endParaRPr lang="pl-PL" sz="1600" dirty="0"/>
          </a:p>
        </p:txBody>
      </p:sp>
    </p:spTree>
    <p:extLst>
      <p:ext uri="{BB962C8B-B14F-4D97-AF65-F5344CB8AC3E}">
        <p14:creationId xmlns:p14="http://schemas.microsoft.com/office/powerpoint/2010/main" val="3446870021"/>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268760"/>
            <a:ext cx="8640960" cy="3939540"/>
          </a:xfrm>
          <a:prstGeom prst="rect">
            <a:avLst/>
          </a:prstGeom>
        </p:spPr>
        <p:txBody>
          <a:bodyPr wrap="square">
            <a:spAutoFit/>
          </a:bodyPr>
          <a:lstStyle/>
          <a:p>
            <a:endParaRPr lang="pl-PL" sz="1600" b="1" dirty="0"/>
          </a:p>
          <a:p>
            <a:pPr algn="ctr"/>
            <a:r>
              <a:rPr lang="pl-PL" b="1" u="sng" dirty="0"/>
              <a:t>Certyfikat kwalifikowany </a:t>
            </a:r>
          </a:p>
          <a:p>
            <a:pPr algn="just"/>
            <a:endParaRPr lang="pl-PL" sz="1600" dirty="0"/>
          </a:p>
          <a:p>
            <a:pPr algn="just"/>
            <a:r>
              <a:rPr lang="pl-PL" sz="1600" dirty="0"/>
              <a:t>Kolejną dostępną metodą logowania do systemu jest wykorzystanie kwalifikowanego podpisu elektronicznego. Można zalogować się do SL2014 przy użyciu certyfikatu kwalifikowalnego za pomocą funkcji </a:t>
            </a:r>
            <a:r>
              <a:rPr lang="pl-PL" sz="1600" i="1" dirty="0"/>
              <a:t>Certyfikat kwalifikowany. </a:t>
            </a:r>
          </a:p>
          <a:p>
            <a:pPr algn="just"/>
            <a:endParaRPr lang="pl-PL" sz="1600" i="1" dirty="0"/>
          </a:p>
          <a:p>
            <a:pPr algn="just"/>
            <a:endParaRPr lang="pl-PL" b="1" u="sng" dirty="0"/>
          </a:p>
          <a:p>
            <a:pPr algn="just"/>
            <a:endParaRPr lang="pl-PL" b="1" u="sng" dirty="0"/>
          </a:p>
          <a:p>
            <a:pPr algn="ctr"/>
            <a:r>
              <a:rPr lang="pl-PL" b="1" u="sng" dirty="0"/>
              <a:t>Login i hasło</a:t>
            </a:r>
          </a:p>
          <a:p>
            <a:pPr algn="just"/>
            <a:endParaRPr lang="pl-PL" b="1" dirty="0"/>
          </a:p>
          <a:p>
            <a:pPr algn="just"/>
            <a:r>
              <a:rPr lang="pl-PL" sz="1600" dirty="0"/>
              <a:t>Jeśli logowanie do systemu za pomocą profilu zaufanego jest niemożliwe z powodu niedostępności platformy </a:t>
            </a:r>
            <a:r>
              <a:rPr lang="pl-PL" sz="1600" dirty="0" err="1"/>
              <a:t>ePUAP</a:t>
            </a:r>
            <a:r>
              <a:rPr lang="pl-PL" sz="1600" dirty="0"/>
              <a:t>, w systemie uruchamiana jest alternatywna ścieżka logowania, przy wykorzystaniu funkcji Login i hasło.</a:t>
            </a:r>
          </a:p>
          <a:p>
            <a:endParaRPr lang="pl-PL" sz="1600" i="1" dirty="0"/>
          </a:p>
        </p:txBody>
      </p:sp>
    </p:spTree>
    <p:extLst>
      <p:ext uri="{BB962C8B-B14F-4D97-AF65-F5344CB8AC3E}">
        <p14:creationId xmlns:p14="http://schemas.microsoft.com/office/powerpoint/2010/main" val="3391127177"/>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1196752"/>
            <a:ext cx="8640960" cy="5262979"/>
          </a:xfrm>
          <a:prstGeom prst="rect">
            <a:avLst/>
          </a:prstGeom>
        </p:spPr>
        <p:txBody>
          <a:bodyPr wrap="square">
            <a:spAutoFit/>
          </a:bodyPr>
          <a:lstStyle/>
          <a:p>
            <a:pPr algn="ctr"/>
            <a:r>
              <a:rPr lang="pl-PL" sz="1600" b="1" u="sng" dirty="0"/>
              <a:t>WNIOSKI O PŁATNOŚĆ </a:t>
            </a:r>
          </a:p>
          <a:p>
            <a:endParaRPr lang="pl-PL" sz="1600" b="1" u="sng" dirty="0"/>
          </a:p>
          <a:p>
            <a:pPr algn="just"/>
            <a:r>
              <a:rPr lang="pl-PL" sz="1600" dirty="0"/>
              <a:t>Wniosek o płatność to dokument, za pomocą którego Beneficjent rozlicza projekt, na realizację którego otrzymał dofinansowanie. Wnioski należy składać nie rzadziej niż co trzy miesiące licząc od dnia zawarcia umowy o dofinansowanie zgodnie z harmonogramem płatności. Na wniosek Beneficjenta i za zgodą DIP wnioski o płatność mogą być składane częściej (wymaga to zmiany harmonogramu płatności). Beneficjent składa wniosek o płatność do DIP w terminie maksymalnie do </a:t>
            </a:r>
            <a:r>
              <a:rPr lang="pl-PL" sz="1600" b="1" dirty="0"/>
              <a:t>30 dni </a:t>
            </a:r>
            <a:r>
              <a:rPr lang="pl-PL" sz="1600" dirty="0"/>
              <a:t>od dnia zakończenia okresu sprawozdawczego, za który składany jest wniosek, natomiast w przypadku wniosku o płatność końcową – w ciągu </a:t>
            </a:r>
            <a:r>
              <a:rPr lang="pl-PL" sz="1600" b="1" dirty="0"/>
              <a:t>60 dni </a:t>
            </a:r>
            <a:r>
              <a:rPr lang="pl-PL" sz="1600" dirty="0"/>
              <a:t>od zakończenia realizacji projektu.</a:t>
            </a:r>
          </a:p>
          <a:p>
            <a:pPr algn="just"/>
            <a:endParaRPr lang="pl-PL" sz="1600" dirty="0"/>
          </a:p>
          <a:p>
            <a:pPr algn="ctr"/>
            <a:r>
              <a:rPr lang="pl-PL" sz="1600" u="sng" dirty="0"/>
              <a:t>Wniosek o płatność może pełnić następujące funkcje:</a:t>
            </a:r>
          </a:p>
          <a:p>
            <a:pPr algn="ctr"/>
            <a:endParaRPr lang="pl-PL" sz="1600" dirty="0"/>
          </a:p>
          <a:p>
            <a:pPr marL="285750" indent="-285750">
              <a:buFont typeface="Wingdings" panose="05000000000000000000" pitchFamily="2" charset="2"/>
              <a:buChar char="Ø"/>
            </a:pPr>
            <a:r>
              <a:rPr lang="pl-PL" sz="1600" dirty="0"/>
              <a:t>wniosek o płatność zaliczkową </a:t>
            </a:r>
          </a:p>
          <a:p>
            <a:endParaRPr lang="pl-PL" sz="1600" dirty="0"/>
          </a:p>
          <a:p>
            <a:pPr marL="285750" indent="-285750">
              <a:buFont typeface="Wingdings" panose="05000000000000000000" pitchFamily="2" charset="2"/>
              <a:buChar char="Ø"/>
            </a:pPr>
            <a:r>
              <a:rPr lang="pl-PL" sz="1600" dirty="0"/>
              <a:t>wniosek o płatność pośrednią (refundacja) </a:t>
            </a:r>
          </a:p>
          <a:p>
            <a:pPr marL="285750" indent="-285750">
              <a:buFont typeface="Wingdings" panose="05000000000000000000" pitchFamily="2" charset="2"/>
              <a:buChar char="Ø"/>
            </a:pPr>
            <a:endParaRPr lang="pl-PL" sz="1600" dirty="0"/>
          </a:p>
          <a:p>
            <a:pPr marL="285750" indent="-285750">
              <a:buFont typeface="Wingdings" panose="05000000000000000000" pitchFamily="2" charset="2"/>
              <a:buChar char="Ø"/>
            </a:pPr>
            <a:r>
              <a:rPr lang="pl-PL" sz="1600" dirty="0"/>
              <a:t>wniosek pełniący funkcję sprawozdawczą </a:t>
            </a:r>
          </a:p>
          <a:p>
            <a:pPr marL="285750" indent="-285750">
              <a:buFont typeface="Wingdings" panose="05000000000000000000" pitchFamily="2" charset="2"/>
              <a:buChar char="Ø"/>
            </a:pPr>
            <a:endParaRPr lang="pl-PL" sz="1600" dirty="0"/>
          </a:p>
          <a:p>
            <a:pPr marL="285750" indent="-285750">
              <a:buFont typeface="Wingdings" panose="05000000000000000000" pitchFamily="2" charset="2"/>
              <a:buChar char="Ø"/>
            </a:pPr>
            <a:r>
              <a:rPr lang="pl-PL" sz="1600" dirty="0"/>
              <a:t>wniosek o płatność końcową</a:t>
            </a:r>
          </a:p>
          <a:p>
            <a:endParaRPr lang="pl-PL" sz="1600" dirty="0"/>
          </a:p>
          <a:p>
            <a:pPr algn="ctr"/>
            <a:r>
              <a:rPr lang="pl-PL" sz="1600" u="sng" dirty="0"/>
              <a:t>Przy czym jeden wniosek może pełnić kilka funkcji jednocześnie.</a:t>
            </a:r>
          </a:p>
        </p:txBody>
      </p:sp>
    </p:spTree>
    <p:extLst>
      <p:ext uri="{BB962C8B-B14F-4D97-AF65-F5344CB8AC3E}">
        <p14:creationId xmlns:p14="http://schemas.microsoft.com/office/powerpoint/2010/main" val="187592941"/>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980728"/>
            <a:ext cx="8640960" cy="5816977"/>
          </a:xfrm>
          <a:prstGeom prst="rect">
            <a:avLst/>
          </a:prstGeom>
        </p:spPr>
        <p:txBody>
          <a:bodyPr wrap="square">
            <a:spAutoFit/>
          </a:bodyPr>
          <a:lstStyle/>
          <a:p>
            <a:pPr lvl="0" algn="ctr"/>
            <a:endParaRPr lang="pl-PL" sz="1600" b="1" u="sng" dirty="0"/>
          </a:p>
          <a:p>
            <a:pPr lvl="0" algn="ctr"/>
            <a:r>
              <a:rPr lang="pl-PL" b="1" u="sng" dirty="0"/>
              <a:t>Wniosek pełniący funkcję sprawozdawczą:</a:t>
            </a:r>
          </a:p>
          <a:p>
            <a:pPr lvl="0" algn="ctr"/>
            <a:endParaRPr lang="pl-PL" sz="1600" b="1" u="sng" dirty="0"/>
          </a:p>
          <a:p>
            <a:pPr lvl="0" algn="just"/>
            <a:r>
              <a:rPr lang="pl-PL" sz="1600" dirty="0"/>
              <a:t>W przypadku, gdy w okresie sprawozdawczym Beneficjent nie poniósł żadnych wydatków, a zatem nie ma możliwości uzyskania refundacji wówczas należy złożyć wniosek o płatność z wypełnioną częścią sprawozdawczą, w którym Beneficjent powinien opisać postęp w realizacji projektu</a:t>
            </a:r>
          </a:p>
          <a:p>
            <a:pPr lvl="0" algn="just"/>
            <a:endParaRPr lang="pl-PL" sz="1600" dirty="0"/>
          </a:p>
          <a:p>
            <a:pPr lvl="0" algn="just"/>
            <a:endParaRPr lang="pl-PL" sz="1600" dirty="0"/>
          </a:p>
          <a:p>
            <a:pPr lvl="0" algn="ctr"/>
            <a:r>
              <a:rPr lang="pl-PL" b="1" u="sng" dirty="0"/>
              <a:t>Wniosek o płatność pośrednią (refundacja):</a:t>
            </a:r>
          </a:p>
          <a:p>
            <a:pPr lvl="0" algn="ctr"/>
            <a:r>
              <a:rPr lang="pl-PL" sz="1600" dirty="0"/>
              <a:t> </a:t>
            </a:r>
          </a:p>
          <a:p>
            <a:pPr lvl="0" algn="just"/>
            <a:r>
              <a:rPr lang="pl-PL" sz="1600" dirty="0"/>
              <a:t>Służy do rozliczenia poniesionych przez Beneficjenta wydatków w celu otrzymania refundacji lub do rozliczenia wcześniej otrzymanej zaliczki. Do wniosku o płatność należy dołączyć stosowne dokumenty potwierdzające poniesienie wydatków. </a:t>
            </a:r>
          </a:p>
          <a:p>
            <a:pPr lvl="0" algn="just"/>
            <a:endParaRPr lang="pl-PL" sz="1600" dirty="0"/>
          </a:p>
          <a:p>
            <a:pPr lvl="0" algn="just"/>
            <a:r>
              <a:rPr lang="pl-PL" sz="1600" dirty="0"/>
              <a:t>Oprócz części finansowej za każdym razem Beneficjent zobowiązany jest do wypełnienia części sprawozdawczej, w której powinien opisać postęp w realizacji projektu. </a:t>
            </a:r>
            <a:endParaRPr lang="pl-PL" sz="1600" dirty="0" smtClean="0"/>
          </a:p>
          <a:p>
            <a:pPr algn="just"/>
            <a:endParaRPr lang="pl-PL" sz="1600" b="1" dirty="0" smtClean="0"/>
          </a:p>
          <a:p>
            <a:pPr algn="just"/>
            <a:r>
              <a:rPr lang="pl-PL" sz="1600" b="1" dirty="0" smtClean="0"/>
              <a:t>Dodatkowo </a:t>
            </a:r>
            <a:r>
              <a:rPr lang="pl-PL" sz="1600" b="1" dirty="0"/>
              <a:t>do wniosku o płatność należy dołączyć podpisane przez Beneficjenta/ Partnera „Oświadczenia dotyczące projektu”, które zostały zamieszczone na wzorze dołączonym wraz z załącznikiem nr 7 do aneksu do umowy o dofinansowanie projektu oraz oświadczenie odnośnie klasyfikacji budżetowej projektu.</a:t>
            </a:r>
          </a:p>
          <a:p>
            <a:pPr lvl="0" algn="just"/>
            <a:endParaRPr lang="pl-PL" sz="1600" dirty="0"/>
          </a:p>
          <a:p>
            <a:pPr lvl="0" algn="just"/>
            <a:endParaRPr lang="pl-PL" sz="1600" dirty="0"/>
          </a:p>
        </p:txBody>
      </p:sp>
    </p:spTree>
    <p:extLst>
      <p:ext uri="{BB962C8B-B14F-4D97-AF65-F5344CB8AC3E}">
        <p14:creationId xmlns:p14="http://schemas.microsoft.com/office/powerpoint/2010/main" val="159991805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6" name="Obraz 5" descr="FEPR-DS-UE-EFRR-kolor.png"/>
          <p:cNvPicPr>
            <a:picLocks noChangeAspect="1"/>
          </p:cNvPicPr>
          <p:nvPr/>
        </p:nvPicPr>
        <p:blipFill>
          <a:blip r:embed="rId4" cstate="print"/>
          <a:stretch>
            <a:fillRect/>
          </a:stretch>
        </p:blipFill>
        <p:spPr>
          <a:xfrm>
            <a:off x="4788024" y="228072"/>
            <a:ext cx="4355976" cy="492658"/>
          </a:xfrm>
          <a:prstGeom prst="rect">
            <a:avLst/>
          </a:prstGeom>
        </p:spPr>
      </p:pic>
      <p:sp>
        <p:nvSpPr>
          <p:cNvPr id="2" name="Prostokąt 1"/>
          <p:cNvSpPr/>
          <p:nvPr/>
        </p:nvSpPr>
        <p:spPr>
          <a:xfrm>
            <a:off x="251520" y="980728"/>
            <a:ext cx="8640960" cy="5570756"/>
          </a:xfrm>
          <a:prstGeom prst="rect">
            <a:avLst/>
          </a:prstGeom>
        </p:spPr>
        <p:txBody>
          <a:bodyPr wrap="square">
            <a:spAutoFit/>
          </a:bodyPr>
          <a:lstStyle/>
          <a:p>
            <a:pPr lvl="0" algn="just"/>
            <a:endParaRPr lang="pl-PL" sz="1600" dirty="0"/>
          </a:p>
          <a:p>
            <a:pPr lvl="0" algn="just"/>
            <a:endParaRPr lang="pl-PL" sz="1600" dirty="0"/>
          </a:p>
          <a:p>
            <a:pPr lvl="0" algn="just"/>
            <a:endParaRPr lang="pl-PL" sz="1600" dirty="0"/>
          </a:p>
          <a:p>
            <a:pPr lvl="0" algn="ctr"/>
            <a:r>
              <a:rPr lang="pl-PL" b="1" u="sng" dirty="0"/>
              <a:t>Wniosek o płatność końcową: </a:t>
            </a:r>
          </a:p>
          <a:p>
            <a:pPr lvl="0" algn="ctr"/>
            <a:endParaRPr lang="pl-PL" sz="1600" b="1" u="sng" dirty="0"/>
          </a:p>
          <a:p>
            <a:pPr lvl="0" algn="just"/>
            <a:r>
              <a:rPr lang="pl-PL" sz="1600" dirty="0"/>
              <a:t>Stanowi szczególny rodzaj wniosku o płatność, którym Beneficjent wnioskuje o refundację. Musi on obejmować co najmniej 5% wartości przyznanego dofinansowania. Składany jest po zakończeniu realizacji projektu.</a:t>
            </a:r>
          </a:p>
          <a:p>
            <a:pPr lvl="0" algn="just"/>
            <a:endParaRPr lang="pl-PL" sz="1600" dirty="0"/>
          </a:p>
          <a:p>
            <a:pPr lvl="0" algn="just"/>
            <a:endParaRPr lang="pl-PL" sz="1600" dirty="0"/>
          </a:p>
          <a:p>
            <a:pPr lvl="0" algn="ctr"/>
            <a:r>
              <a:rPr lang="pl-PL" b="1" u="sng" dirty="0"/>
              <a:t>Wniosek o płatność zaliczkową:</a:t>
            </a:r>
            <a:endParaRPr lang="pl-PL" b="1" dirty="0"/>
          </a:p>
          <a:p>
            <a:pPr lvl="0" algn="ctr"/>
            <a:endParaRPr lang="pl-PL" sz="1600" dirty="0"/>
          </a:p>
          <a:p>
            <a:pPr lvl="0" algn="just"/>
            <a:r>
              <a:rPr lang="pl-PL" sz="1600" dirty="0"/>
              <a:t>Za pomocą tego formularza Beneficjent wnioskuje o wypłatę zaliczki. Wniosek o zaliczkę nie jest wnioskiem skomplikowanym, nie ma też konieczności załączania do wniosku załączników</a:t>
            </a:r>
            <a:r>
              <a:rPr lang="pl-PL" sz="1600" dirty="0">
                <a:solidFill>
                  <a:srgbClr val="FF0000"/>
                </a:solidFill>
              </a:rPr>
              <a:t>*</a:t>
            </a:r>
            <a:r>
              <a:rPr lang="pl-PL" sz="1600" dirty="0"/>
              <a:t>. Co do zasady po podpisaniu umowy o dofinansowanie wniosek o zaliczkę można złożyć w każdej chwili, jednak musi to być zgodne z harmonogramem płatności.</a:t>
            </a:r>
          </a:p>
          <a:p>
            <a:pPr lvl="0" algn="just"/>
            <a:endParaRPr lang="pl-PL" sz="1600" dirty="0"/>
          </a:p>
          <a:p>
            <a:pPr lvl="0" algn="just"/>
            <a:endParaRPr lang="pl-PL" sz="1600" dirty="0"/>
          </a:p>
          <a:p>
            <a:pPr lvl="0" algn="just"/>
            <a:endParaRPr lang="pl-PL" sz="1600" dirty="0"/>
          </a:p>
          <a:p>
            <a:pPr lvl="0" algn="just"/>
            <a:endParaRPr lang="pl-PL" sz="1600" dirty="0">
              <a:solidFill>
                <a:srgbClr val="FF0000"/>
              </a:solidFill>
            </a:endParaRPr>
          </a:p>
          <a:p>
            <a:pPr lvl="0" algn="just"/>
            <a:endParaRPr lang="pl-PL" sz="1600" dirty="0">
              <a:solidFill>
                <a:srgbClr val="FF0000"/>
              </a:solidFill>
            </a:endParaRPr>
          </a:p>
          <a:p>
            <a:pPr lvl="0" algn="just"/>
            <a:r>
              <a:rPr lang="pl-PL" sz="1600" dirty="0">
                <a:solidFill>
                  <a:srgbClr val="FF0000"/>
                </a:solidFill>
              </a:rPr>
              <a:t>*</a:t>
            </a:r>
            <a:r>
              <a:rPr lang="pl-PL" sz="1600" dirty="0"/>
              <a:t>oświadczenie  </a:t>
            </a:r>
          </a:p>
        </p:txBody>
      </p:sp>
    </p:spTree>
    <p:extLst>
      <p:ext uri="{BB962C8B-B14F-4D97-AF65-F5344CB8AC3E}">
        <p14:creationId xmlns:p14="http://schemas.microsoft.com/office/powerpoint/2010/main" val="2703418067"/>
      </p:ext>
    </p:extLst>
  </p:cSld>
  <p:clrMapOvr>
    <a:masterClrMapping/>
  </p:clrMapOvr>
  <p:transition>
    <p:fade thruBlk="1"/>
  </p:transition>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9857</TotalTime>
  <Words>1780</Words>
  <Application>Microsoft Office PowerPoint</Application>
  <PresentationFormat>Pokaz na ekranie (4:3)</PresentationFormat>
  <Paragraphs>397</Paragraphs>
  <Slides>37</Slides>
  <Notes>37</Notes>
  <HiddenSlides>0</HiddenSlides>
  <MMClips>0</MMClips>
  <ScaleCrop>false</ScaleCrop>
  <HeadingPairs>
    <vt:vector size="4" baseType="variant">
      <vt:variant>
        <vt:lpstr>Motyw</vt:lpstr>
      </vt:variant>
      <vt:variant>
        <vt:i4>1</vt:i4>
      </vt:variant>
      <vt:variant>
        <vt:lpstr>Tytuły slajdów</vt:lpstr>
      </vt:variant>
      <vt:variant>
        <vt:i4>37</vt:i4>
      </vt:variant>
    </vt:vector>
  </HeadingPairs>
  <TitlesOfParts>
    <vt:vector size="38"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Marcin Dzwonek</dc:creator>
  <cp:lastModifiedBy>Sebastian Stasiak</cp:lastModifiedBy>
  <cp:revision>1336</cp:revision>
  <cp:lastPrinted>2016-09-13T07:36:31Z</cp:lastPrinted>
  <dcterms:created xsi:type="dcterms:W3CDTF">2015-04-22T07:48:15Z</dcterms:created>
  <dcterms:modified xsi:type="dcterms:W3CDTF">2018-12-12T06:34:41Z</dcterms:modified>
</cp:coreProperties>
</file>