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  <p:sldId id="317" r:id="rId3"/>
    <p:sldId id="352" r:id="rId4"/>
    <p:sldId id="318" r:id="rId5"/>
    <p:sldId id="319" r:id="rId6"/>
    <p:sldId id="324" r:id="rId7"/>
    <p:sldId id="354" r:id="rId8"/>
    <p:sldId id="264" r:id="rId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ata Ankudowicz" initials="BA" lastIdx="10" clrIdx="0">
    <p:extLst/>
  </p:cmAuthor>
  <p:cmAuthor id="2" name="Your User Name" initials="YU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0" autoAdjust="0"/>
    <p:restoredTop sz="94668" autoAdjust="0"/>
  </p:normalViewPr>
  <p:slideViewPr>
    <p:cSldViewPr>
      <p:cViewPr varScale="1">
        <p:scale>
          <a:sx n="117" d="100"/>
          <a:sy n="117" d="100"/>
        </p:scale>
        <p:origin x="-146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ACA7BD-96D1-4A05-A7FB-1DAA4D5B2D6C}" type="doc">
      <dgm:prSet loTypeId="urn:microsoft.com/office/officeart/2005/8/layout/vList4#8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750FF431-2C3F-421A-AAFF-C7CE537CAD38}">
      <dgm:prSet phldrT="[Tekst]" custT="1"/>
      <dgm:spPr>
        <a:noFill/>
        <a:ln>
          <a:solidFill>
            <a:srgbClr val="FFCC00"/>
          </a:solidFill>
          <a:prstDash val="sysDash"/>
        </a:ln>
      </dgm:spPr>
      <dgm:t>
        <a:bodyPr/>
        <a:lstStyle/>
        <a:p>
          <a:pPr algn="just"/>
          <a:r>
            <a:rPr lang="pl-PL" sz="1200" b="1" dirty="0" smtClean="0">
              <a:solidFill>
                <a:schemeClr val="tx1"/>
              </a:solidFill>
              <a:latin typeface="+mn-lt"/>
              <a:cs typeface="Arial" pitchFamily="34" charset="0"/>
            </a:rPr>
            <a:t>a) </a:t>
          </a:r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stworzenie </a:t>
          </a:r>
          <a:r>
            <a:rPr lang="pl-PL" sz="1200" b="1" dirty="0" smtClean="0">
              <a:solidFill>
                <a:schemeClr val="tx1"/>
              </a:solidFill>
              <a:latin typeface="+mn-lt"/>
              <a:cs typeface="Arial" pitchFamily="34" charset="0"/>
            </a:rPr>
            <a:t>długoterminowych</a:t>
          </a:r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 (kompleksowych) strategii biznesowych, mających na celu pełne wykorzystanie i maksymalizację aktywów przedsiębiorstwa w celu zwiększenia rentowności i uzyskania długoterminowej przewagi konkurencyjnej danego przedsiębiorstwa, w tym m.in. na:</a:t>
          </a:r>
        </a:p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stworzenie lub rozwój strategii działań międzynarodowych (np. dobór optymalnych sposobów komunikacji w danym kraju zagranicznym; dobór odpowiednich sposobów promocji w danym kraju zagranicznym)</a:t>
          </a:r>
        </a:p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 dostosowanie produktu/usługi do wymogów zagranicznych rynków (w tym pomoc prawna, pomoc zagranicznych i krajowych doradców, specjalistów, grafików, agencji reklamowych);</a:t>
          </a:r>
        </a:p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otwieranie nowych kanałów biznesowych, rozbudowa łańcucha dostaw, dywersyfikacja geograficzna i sektorowa;</a:t>
          </a:r>
        </a:p>
        <a:p>
          <a:pPr algn="just"/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 działania w zakresie nawiązania kontaktów gospodarczych oraz tworzenia lub wzmacniania powiązań sieciowych i kooperacyjnych pomiędzy przedsiębiorstwami.</a:t>
          </a:r>
          <a:endParaRPr lang="pl-PL" sz="1200" dirty="0">
            <a:solidFill>
              <a:schemeClr val="tx1"/>
            </a:solidFill>
            <a:latin typeface="+mn-lt"/>
            <a:cs typeface="Arial" pitchFamily="34" charset="0"/>
          </a:endParaRPr>
        </a:p>
      </dgm:t>
    </dgm:pt>
    <dgm:pt modelId="{E1BD29AA-09B4-4BBF-8934-C4AC58DEA5EA}" type="parTrans" cxnId="{5D28E761-4363-4877-9911-7E1BBBA8AD12}">
      <dgm:prSet/>
      <dgm:spPr/>
      <dgm:t>
        <a:bodyPr/>
        <a:lstStyle/>
        <a:p>
          <a:endParaRPr lang="pl-PL"/>
        </a:p>
      </dgm:t>
    </dgm:pt>
    <dgm:pt modelId="{2F999268-30EC-497B-89E1-E2848DBE6E81}" type="sibTrans" cxnId="{5D28E761-4363-4877-9911-7E1BBBA8AD12}">
      <dgm:prSet/>
      <dgm:spPr/>
      <dgm:t>
        <a:bodyPr/>
        <a:lstStyle/>
        <a:p>
          <a:endParaRPr lang="pl-PL"/>
        </a:p>
      </dgm:t>
    </dgm:pt>
    <dgm:pt modelId="{C334ECD7-F7C5-4C4F-AB0E-713F0D665697}">
      <dgm:prSet phldrT="[Tekst]" custT="1"/>
      <dgm:spPr>
        <a:noFill/>
        <a:ln>
          <a:solidFill>
            <a:srgbClr val="FFCC00"/>
          </a:solidFill>
          <a:prstDash val="sysDash"/>
        </a:ln>
      </dgm:spPr>
      <dgm:t>
        <a:bodyPr/>
        <a:lstStyle/>
        <a:p>
          <a:pPr algn="just"/>
          <a:r>
            <a:rPr lang="pl-PL" sz="1200" b="1" dirty="0" smtClean="0">
              <a:solidFill>
                <a:schemeClr val="tx1"/>
              </a:solidFill>
              <a:latin typeface="+mn-lt"/>
              <a:cs typeface="Arial" pitchFamily="34" charset="0"/>
            </a:rPr>
            <a:t>b) </a:t>
          </a:r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tworzenie Planów rozwoju eksportu – </a:t>
          </a:r>
          <a:r>
            <a:rPr lang="pl-PL" sz="1200" b="1" dirty="0" smtClean="0">
              <a:solidFill>
                <a:schemeClr val="tx1"/>
              </a:solidFill>
              <a:latin typeface="+mn-lt"/>
              <a:cs typeface="Arial" pitchFamily="34" charset="0"/>
            </a:rPr>
            <a:t>krótkoterminowych</a:t>
          </a:r>
          <a:r>
            <a:rPr lang="pl-PL" sz="1200" dirty="0" smtClean="0">
              <a:solidFill>
                <a:schemeClr val="tx1"/>
              </a:solidFill>
              <a:latin typeface="+mn-lt"/>
              <a:cs typeface="Arial" pitchFamily="34" charset="0"/>
            </a:rPr>
            <a:t> - przy wykorzystaniu możliwych do wyboru działań proeksportowych, okres wdrożenia Planu rozwoju eksportu nie może przekroczyć 24 miesięcy. </a:t>
          </a:r>
          <a:endParaRPr lang="pl-PL" sz="1200" b="0" dirty="0">
            <a:solidFill>
              <a:schemeClr val="tx1"/>
            </a:solidFill>
            <a:latin typeface="+mn-lt"/>
            <a:cs typeface="Arial" pitchFamily="34" charset="0"/>
          </a:endParaRPr>
        </a:p>
      </dgm:t>
    </dgm:pt>
    <dgm:pt modelId="{498A9E1E-BCC8-4F0F-BC79-254F398AEE77}" type="parTrans" cxnId="{D7804F62-F3E9-4410-B635-EB664A0D3EE0}">
      <dgm:prSet/>
      <dgm:spPr/>
      <dgm:t>
        <a:bodyPr/>
        <a:lstStyle/>
        <a:p>
          <a:endParaRPr lang="pl-PL"/>
        </a:p>
      </dgm:t>
    </dgm:pt>
    <dgm:pt modelId="{F5E0FC81-BEEF-4B0E-863E-DCA69E186A08}" type="sibTrans" cxnId="{D7804F62-F3E9-4410-B635-EB664A0D3EE0}">
      <dgm:prSet/>
      <dgm:spPr/>
      <dgm:t>
        <a:bodyPr/>
        <a:lstStyle/>
        <a:p>
          <a:endParaRPr lang="pl-PL"/>
        </a:p>
      </dgm:t>
    </dgm:pt>
    <dgm:pt modelId="{DD653B6C-DFF7-464F-A0B1-B26C5857E1A7}" type="pres">
      <dgm:prSet presAssocID="{4BACA7BD-96D1-4A05-A7FB-1DAA4D5B2D6C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A0B7F8EB-FFCF-4A96-91C8-203960773E2E}" type="pres">
      <dgm:prSet presAssocID="{750FF431-2C3F-421A-AAFF-C7CE537CAD38}" presName="comp" presStyleCnt="0"/>
      <dgm:spPr/>
    </dgm:pt>
    <dgm:pt modelId="{B3050A60-8EC3-45CB-A20A-E25BD30C40A7}" type="pres">
      <dgm:prSet presAssocID="{750FF431-2C3F-421A-AAFF-C7CE537CAD38}" presName="box" presStyleLbl="node1" presStyleIdx="0" presStyleCnt="2" custScaleY="121917"/>
      <dgm:spPr/>
      <dgm:t>
        <a:bodyPr/>
        <a:lstStyle/>
        <a:p>
          <a:endParaRPr lang="pl-PL"/>
        </a:p>
      </dgm:t>
    </dgm:pt>
    <dgm:pt modelId="{29B3F5ED-E818-4C6A-AF6A-A3D022487630}" type="pres">
      <dgm:prSet presAssocID="{750FF431-2C3F-421A-AAFF-C7CE537CAD38}" presName="img" presStyleLbl="fgImgPlace1" presStyleIdx="0" presStyleCnt="2" custScaleY="84390" custLinFactNeighborX="-6264" custLinFactNeighborY="-529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03D17A5F-4E5E-4B16-B844-2BE961E37D3E}" type="pres">
      <dgm:prSet presAssocID="{750FF431-2C3F-421A-AAFF-C7CE537CAD38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6F4DE6B-C002-46E2-8087-DFF32BC65C85}" type="pres">
      <dgm:prSet presAssocID="{2F999268-30EC-497B-89E1-E2848DBE6E81}" presName="spacer" presStyleCnt="0"/>
      <dgm:spPr/>
    </dgm:pt>
    <dgm:pt modelId="{220BB8F7-D8B6-4510-A3D2-78A28B84D065}" type="pres">
      <dgm:prSet presAssocID="{C334ECD7-F7C5-4C4F-AB0E-713F0D665697}" presName="comp" presStyleCnt="0"/>
      <dgm:spPr/>
    </dgm:pt>
    <dgm:pt modelId="{9FC189E7-72A2-449E-86AF-512D9A463E12}" type="pres">
      <dgm:prSet presAssocID="{C334ECD7-F7C5-4C4F-AB0E-713F0D665697}" presName="box" presStyleLbl="node1" presStyleIdx="1" presStyleCnt="2" custScaleY="43044"/>
      <dgm:spPr/>
      <dgm:t>
        <a:bodyPr/>
        <a:lstStyle/>
        <a:p>
          <a:endParaRPr lang="pl-PL"/>
        </a:p>
      </dgm:t>
    </dgm:pt>
    <dgm:pt modelId="{7E6FF60A-1917-4C1D-B114-7396F4798C77}" type="pres">
      <dgm:prSet presAssocID="{C334ECD7-F7C5-4C4F-AB0E-713F0D665697}" presName="img" presStyleLbl="fgImgPlace1" presStyleIdx="1" presStyleCnt="2" custScaleX="70801" custScaleY="4660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l-PL"/>
        </a:p>
      </dgm:t>
    </dgm:pt>
    <dgm:pt modelId="{DDF60953-BCE6-4336-AE30-99F846946B26}" type="pres">
      <dgm:prSet presAssocID="{C334ECD7-F7C5-4C4F-AB0E-713F0D665697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5D28E761-4363-4877-9911-7E1BBBA8AD12}" srcId="{4BACA7BD-96D1-4A05-A7FB-1DAA4D5B2D6C}" destId="{750FF431-2C3F-421A-AAFF-C7CE537CAD38}" srcOrd="0" destOrd="0" parTransId="{E1BD29AA-09B4-4BBF-8934-C4AC58DEA5EA}" sibTransId="{2F999268-30EC-497B-89E1-E2848DBE6E81}"/>
    <dgm:cxn modelId="{069501A7-5614-4A43-9A6D-175EED1E5D9F}" type="presOf" srcId="{C334ECD7-F7C5-4C4F-AB0E-713F0D665697}" destId="{9FC189E7-72A2-449E-86AF-512D9A463E12}" srcOrd="0" destOrd="0" presId="urn:microsoft.com/office/officeart/2005/8/layout/vList4#8"/>
    <dgm:cxn modelId="{D7804F62-F3E9-4410-B635-EB664A0D3EE0}" srcId="{4BACA7BD-96D1-4A05-A7FB-1DAA4D5B2D6C}" destId="{C334ECD7-F7C5-4C4F-AB0E-713F0D665697}" srcOrd="1" destOrd="0" parTransId="{498A9E1E-BCC8-4F0F-BC79-254F398AEE77}" sibTransId="{F5E0FC81-BEEF-4B0E-863E-DCA69E186A08}"/>
    <dgm:cxn modelId="{7A8A1987-5CAB-4C29-928C-281022144E82}" type="presOf" srcId="{4BACA7BD-96D1-4A05-A7FB-1DAA4D5B2D6C}" destId="{DD653B6C-DFF7-464F-A0B1-B26C5857E1A7}" srcOrd="0" destOrd="0" presId="urn:microsoft.com/office/officeart/2005/8/layout/vList4#8"/>
    <dgm:cxn modelId="{389B800C-5D48-417B-8836-9F7CD1DD0FE8}" type="presOf" srcId="{750FF431-2C3F-421A-AAFF-C7CE537CAD38}" destId="{03D17A5F-4E5E-4B16-B844-2BE961E37D3E}" srcOrd="1" destOrd="0" presId="urn:microsoft.com/office/officeart/2005/8/layout/vList4#8"/>
    <dgm:cxn modelId="{06571579-FD5B-40F3-B82D-7DD077937503}" type="presOf" srcId="{C334ECD7-F7C5-4C4F-AB0E-713F0D665697}" destId="{DDF60953-BCE6-4336-AE30-99F846946B26}" srcOrd="1" destOrd="0" presId="urn:microsoft.com/office/officeart/2005/8/layout/vList4#8"/>
    <dgm:cxn modelId="{1ECE6BCD-2A69-4628-8976-873F78A346D2}" type="presOf" srcId="{750FF431-2C3F-421A-AAFF-C7CE537CAD38}" destId="{B3050A60-8EC3-45CB-A20A-E25BD30C40A7}" srcOrd="0" destOrd="0" presId="urn:microsoft.com/office/officeart/2005/8/layout/vList4#8"/>
    <dgm:cxn modelId="{9437D15F-BB85-4349-967D-D077EB548394}" type="presParOf" srcId="{DD653B6C-DFF7-464F-A0B1-B26C5857E1A7}" destId="{A0B7F8EB-FFCF-4A96-91C8-203960773E2E}" srcOrd="0" destOrd="0" presId="urn:microsoft.com/office/officeart/2005/8/layout/vList4#8"/>
    <dgm:cxn modelId="{2844C6A9-229E-4C76-A2B4-1C349FA8010E}" type="presParOf" srcId="{A0B7F8EB-FFCF-4A96-91C8-203960773E2E}" destId="{B3050A60-8EC3-45CB-A20A-E25BD30C40A7}" srcOrd="0" destOrd="0" presId="urn:microsoft.com/office/officeart/2005/8/layout/vList4#8"/>
    <dgm:cxn modelId="{8A3DB546-9190-4D63-AA4F-28A50DA83AEB}" type="presParOf" srcId="{A0B7F8EB-FFCF-4A96-91C8-203960773E2E}" destId="{29B3F5ED-E818-4C6A-AF6A-A3D022487630}" srcOrd="1" destOrd="0" presId="urn:microsoft.com/office/officeart/2005/8/layout/vList4#8"/>
    <dgm:cxn modelId="{A6B29D4D-24A0-4EB5-87BA-AA07E16A66C4}" type="presParOf" srcId="{A0B7F8EB-FFCF-4A96-91C8-203960773E2E}" destId="{03D17A5F-4E5E-4B16-B844-2BE961E37D3E}" srcOrd="2" destOrd="0" presId="urn:microsoft.com/office/officeart/2005/8/layout/vList4#8"/>
    <dgm:cxn modelId="{424EAFEF-787B-42B8-B35A-16803F9F7F57}" type="presParOf" srcId="{DD653B6C-DFF7-464F-A0B1-B26C5857E1A7}" destId="{86F4DE6B-C002-46E2-8087-DFF32BC65C85}" srcOrd="1" destOrd="0" presId="urn:microsoft.com/office/officeart/2005/8/layout/vList4#8"/>
    <dgm:cxn modelId="{298B4EE3-EEDC-4F2B-B273-A8CEC5A71974}" type="presParOf" srcId="{DD653B6C-DFF7-464F-A0B1-B26C5857E1A7}" destId="{220BB8F7-D8B6-4510-A3D2-78A28B84D065}" srcOrd="2" destOrd="0" presId="urn:microsoft.com/office/officeart/2005/8/layout/vList4#8"/>
    <dgm:cxn modelId="{77FF3872-948D-40EA-968A-D608F4677D3A}" type="presParOf" srcId="{220BB8F7-D8B6-4510-A3D2-78A28B84D065}" destId="{9FC189E7-72A2-449E-86AF-512D9A463E12}" srcOrd="0" destOrd="0" presId="urn:microsoft.com/office/officeart/2005/8/layout/vList4#8"/>
    <dgm:cxn modelId="{037B8D40-5B38-4C7B-A354-D3C2784981FE}" type="presParOf" srcId="{220BB8F7-D8B6-4510-A3D2-78A28B84D065}" destId="{7E6FF60A-1917-4C1D-B114-7396F4798C77}" srcOrd="1" destOrd="0" presId="urn:microsoft.com/office/officeart/2005/8/layout/vList4#8"/>
    <dgm:cxn modelId="{0E70404B-BF38-4223-9FED-FB59C6CD961F}" type="presParOf" srcId="{220BB8F7-D8B6-4510-A3D2-78A28B84D065}" destId="{DDF60953-BCE6-4336-AE30-99F846946B26}" srcOrd="2" destOrd="0" presId="urn:microsoft.com/office/officeart/2005/8/layout/vList4#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050A60-8EC3-45CB-A20A-E25BD30C40A7}">
      <dsp:nvSpPr>
        <dsp:cNvPr id="0" name=""/>
        <dsp:cNvSpPr/>
      </dsp:nvSpPr>
      <dsp:spPr>
        <a:xfrm>
          <a:off x="0" y="0"/>
          <a:ext cx="7641314" cy="2738273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FFCC0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a) </a:t>
          </a: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stworzenie </a:t>
          </a:r>
          <a:r>
            <a:rPr lang="pl-PL" sz="1200" b="1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długoterminowych</a:t>
          </a: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 (kompleksowych) strategii biznesowych, mających na celu pełne wykorzystanie i maksymalizację aktywów przedsiębiorstwa w celu zwiększenia rentowności i uzyskania długoterminowej przewagi konkurencyjnej danego przedsiębiorstwa, w tym m.in. na: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stworzenie lub rozwój strategii działań międzynarodowych (np. dobór optymalnych sposobów komunikacji w danym kraju zagranicznym; dobór odpowiednich sposobów promocji w danym kraju zagranicznym)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 dostosowanie produktu/usługi do wymogów zagranicznych rynków (w tym pomoc prawna, pomoc zagranicznych i krajowych doradców, specjalistów, grafików, agencji reklamowych);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otwieranie nowych kanałów biznesowych, rozbudowa łańcucha dostaw, dywersyfikacja geograficzna i sektorowa;</a:t>
          </a:r>
        </a:p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-  działania w zakresie nawiązania kontaktów gospodarczych oraz tworzenia lub wzmacniania powiązań sieciowych i kooperacyjnych pomiędzy przedsiębiorstwami.</a:t>
          </a:r>
          <a:endParaRPr lang="pl-PL" sz="1200" kern="1200" dirty="0">
            <a:solidFill>
              <a:schemeClr val="tx1"/>
            </a:solidFill>
            <a:latin typeface="+mn-lt"/>
            <a:cs typeface="Arial" pitchFamily="34" charset="0"/>
          </a:endParaRPr>
        </a:p>
      </dsp:txBody>
      <dsp:txXfrm>
        <a:off x="1752864" y="0"/>
        <a:ext cx="5888449" cy="2738273"/>
      </dsp:txXfrm>
    </dsp:sp>
    <dsp:sp modelId="{29B3F5ED-E818-4C6A-AF6A-A3D022487630}">
      <dsp:nvSpPr>
        <dsp:cNvPr id="0" name=""/>
        <dsp:cNvSpPr/>
      </dsp:nvSpPr>
      <dsp:spPr>
        <a:xfrm>
          <a:off x="128871" y="601466"/>
          <a:ext cx="1528262" cy="151632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C189E7-72A2-449E-86AF-512D9A463E12}">
      <dsp:nvSpPr>
        <dsp:cNvPr id="0" name=""/>
        <dsp:cNvSpPr/>
      </dsp:nvSpPr>
      <dsp:spPr>
        <a:xfrm>
          <a:off x="0" y="2962874"/>
          <a:ext cx="7641314" cy="966774"/>
        </a:xfrm>
        <a:prstGeom prst="roundRect">
          <a:avLst>
            <a:gd name="adj" fmla="val 10000"/>
          </a:avLst>
        </a:prstGeom>
        <a:noFill/>
        <a:ln w="25400" cap="flat" cmpd="sng" algn="ctr">
          <a:solidFill>
            <a:srgbClr val="FFCC00"/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1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b) </a:t>
          </a: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tworzenie Planów rozwoju eksportu – </a:t>
          </a:r>
          <a:r>
            <a:rPr lang="pl-PL" sz="1200" b="1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krótkoterminowych</a:t>
          </a:r>
          <a:r>
            <a:rPr lang="pl-PL" sz="1200" kern="1200" dirty="0" smtClean="0">
              <a:solidFill>
                <a:schemeClr val="tx1"/>
              </a:solidFill>
              <a:latin typeface="+mn-lt"/>
              <a:cs typeface="Arial" pitchFamily="34" charset="0"/>
            </a:rPr>
            <a:t> - przy wykorzystaniu możliwych do wyboru działań proeksportowych, okres wdrożenia Planu rozwoju eksportu nie może przekroczyć 24 miesięcy. </a:t>
          </a:r>
          <a:endParaRPr lang="pl-PL" sz="1200" b="0" kern="1200" dirty="0">
            <a:solidFill>
              <a:schemeClr val="tx1"/>
            </a:solidFill>
            <a:latin typeface="+mn-lt"/>
            <a:cs typeface="Arial" pitchFamily="34" charset="0"/>
          </a:endParaRPr>
        </a:p>
      </dsp:txBody>
      <dsp:txXfrm>
        <a:off x="1752864" y="2962874"/>
        <a:ext cx="5888449" cy="966774"/>
      </dsp:txXfrm>
    </dsp:sp>
    <dsp:sp modelId="{7E6FF60A-1917-4C1D-B114-7396F4798C77}">
      <dsp:nvSpPr>
        <dsp:cNvPr id="0" name=""/>
        <dsp:cNvSpPr/>
      </dsp:nvSpPr>
      <dsp:spPr>
        <a:xfrm>
          <a:off x="447720" y="3027568"/>
          <a:ext cx="1082025" cy="83738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8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24912495"/>
      </p:ext>
    </p:extLst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82872713"/>
      </p:ext>
    </p:extLst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0464328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36975272"/>
      </p:ext>
    </p:extLst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5909208"/>
      </p:ext>
    </p:extLst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8455098"/>
      </p:ext>
    </p:extLst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69287823"/>
      </p:ext>
    </p:extLst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9912423"/>
      </p:ext>
    </p:extLst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97632531"/>
      </p:ext>
    </p:extLst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05749212"/>
      </p:ext>
    </p:extLst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72862573"/>
      </p:ext>
    </p:extLst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0BA3F-33EE-4B10-A7A9-11EA9EFA526F}" type="datetimeFigureOut">
              <a:rPr lang="pl-PL" smtClean="0"/>
              <a:pPr/>
              <a:t>2017-03-07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653238-6498-42C9-B41E-DC417AC75BA7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9850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4824536" cy="460082"/>
          </a:xfrm>
          <a:prstGeom prst="rect">
            <a:avLst/>
          </a:prstGeom>
        </p:spPr>
      </p:pic>
      <p:sp>
        <p:nvSpPr>
          <p:cNvPr id="11" name="pole tekstowe 10"/>
          <p:cNvSpPr txBox="1"/>
          <p:nvPr/>
        </p:nvSpPr>
        <p:spPr>
          <a:xfrm>
            <a:off x="1835696" y="4653136"/>
            <a:ext cx="71797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Wsparcie dotacyjne w ramach </a:t>
            </a:r>
          </a:p>
          <a:p>
            <a:pPr algn="ctr"/>
            <a:r>
              <a:rPr lang="pl-PL" b="1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Regionalnego Programu  Operacyjnego WD na lata 2014-2020</a:t>
            </a:r>
          </a:p>
          <a:p>
            <a:pPr algn="ctr"/>
            <a:endParaRPr lang="pl-PL" sz="1200" b="1" dirty="0" smtClean="0">
              <a:solidFill>
                <a:schemeClr val="tx2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pl-PL" sz="1200" b="1" i="1" dirty="0" smtClean="0">
                <a:ln w="10541" cmpd="sng">
                  <a:noFill/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+mj-lt"/>
                <a:cs typeface="Arial" pitchFamily="34" charset="0"/>
              </a:rPr>
              <a:t>Konkurs 1.4 A </a:t>
            </a:r>
            <a:r>
              <a:rPr lang="pl-PL" sz="1200" b="1" i="1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Tworzenie nowych modeli biznesowych MŚP</a:t>
            </a:r>
            <a:endParaRPr lang="pl-PL" sz="1200" b="1" i="1" dirty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7504" y="6237312"/>
            <a:ext cx="24722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Wrocław, 07.03.2017 r.</a:t>
            </a:r>
            <a:endParaRPr lang="pl-PL" sz="1400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1835696" y="6233049"/>
            <a:ext cx="67687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b="1" dirty="0" smtClean="0">
                <a:solidFill>
                  <a:srgbClr val="FF0000"/>
                </a:solidFill>
              </a:rPr>
              <a:t>Projekt współfinansowany ze środków Europejskiego Funduszu Społecznego</a:t>
            </a:r>
            <a:endParaRPr lang="pl-PL" sz="1400" b="1" dirty="0">
              <a:ln w="10541" cmpd="sng">
                <a:noFill/>
                <a:prstDash val="solid"/>
              </a:ln>
              <a:solidFill>
                <a:srgbClr val="FF0000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549105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grpSp>
        <p:nvGrpSpPr>
          <p:cNvPr id="2" name="Grupa 15"/>
          <p:cNvGrpSpPr/>
          <p:nvPr/>
        </p:nvGrpSpPr>
        <p:grpSpPr>
          <a:xfrm>
            <a:off x="323528" y="1772817"/>
            <a:ext cx="788988" cy="1127124"/>
            <a:chOff x="0" y="602"/>
            <a:chExt cx="788988" cy="1127124"/>
          </a:xfrm>
        </p:grpSpPr>
        <p:sp>
          <p:nvSpPr>
            <p:cNvPr id="17" name="Pagon 1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agon 4"/>
            <p:cNvSpPr/>
            <p:nvPr/>
          </p:nvSpPr>
          <p:spPr>
            <a:xfrm>
              <a:off x="1" y="395096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1.4A 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1115616" y="213285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1508321" y="1340768"/>
            <a:ext cx="61766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Arial" pitchFamily="34" charset="0"/>
                <a:cs typeface="Arial" pitchFamily="34" charset="0"/>
              </a:rPr>
              <a:t>Tworzenie nowych modeli biznesowych MŚP</a:t>
            </a:r>
            <a:endParaRPr lang="pl-PL" sz="1600" b="1" dirty="0" smtClean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Diagram 13"/>
          <p:cNvGraphicFramePr/>
          <p:nvPr>
            <p:extLst>
              <p:ext uri="{D42A27DB-BD31-4B8C-83A1-F6EECF244321}">
                <p14:modId xmlns:p14="http://schemas.microsoft.com/office/powerpoint/2010/main" val="4042048959"/>
              </p:ext>
            </p:extLst>
          </p:nvPr>
        </p:nvGraphicFramePr>
        <p:xfrm>
          <a:off x="967367" y="2548212"/>
          <a:ext cx="7641314" cy="39314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grpSp>
        <p:nvGrpSpPr>
          <p:cNvPr id="2" name="Grupa 15"/>
          <p:cNvGrpSpPr/>
          <p:nvPr/>
        </p:nvGrpSpPr>
        <p:grpSpPr>
          <a:xfrm>
            <a:off x="323528" y="1772817"/>
            <a:ext cx="788988" cy="1127124"/>
            <a:chOff x="0" y="602"/>
            <a:chExt cx="788988" cy="1127124"/>
          </a:xfrm>
        </p:grpSpPr>
        <p:sp>
          <p:nvSpPr>
            <p:cNvPr id="17" name="Pagon 1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agon 4"/>
            <p:cNvSpPr/>
            <p:nvPr/>
          </p:nvSpPr>
          <p:spPr>
            <a:xfrm>
              <a:off x="1" y="395096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1.4A 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611560" y="2887900"/>
            <a:ext cx="8136904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400" b="1" dirty="0" smtClean="0"/>
              <a:t>Maksymalna </a:t>
            </a:r>
            <a:r>
              <a:rPr lang="pl-PL" sz="1400" b="1" dirty="0"/>
              <a:t>wartość projektu dla Schematu 1.4 A pkt a)</a:t>
            </a:r>
            <a:r>
              <a:rPr lang="pl-PL" sz="1400" dirty="0"/>
              <a:t> - stworzenie długoterminowych (kompleksowych) strategii biznesowych, mających na celu pełne wykorzystanie i maksymalizację aktywów przedsiębiorstwa w celu zwiększenia rentowności i uzyskania długoterminowej przewagi konkurencyjnej danego przedsiębiorstwa - wynosi </a:t>
            </a:r>
            <a:r>
              <a:rPr lang="pl-PL" sz="1400" b="1" dirty="0"/>
              <a:t>50 000 PLN </a:t>
            </a:r>
            <a:r>
              <a:rPr lang="pl-PL" sz="1400" b="1" dirty="0" smtClean="0"/>
              <a:t>w przypadku jednego przedsiębiorstwa (kwota może być większa w przypadku partnerstw tzn. 50 tys. dla każdego z partnerów).</a:t>
            </a:r>
          </a:p>
          <a:p>
            <a:pPr algn="just"/>
            <a:endParaRPr lang="pl-PL" sz="1400" b="1" dirty="0" smtClean="0"/>
          </a:p>
          <a:p>
            <a:pPr algn="just"/>
            <a:endParaRPr lang="pl-PL" sz="1400" dirty="0"/>
          </a:p>
          <a:p>
            <a:pPr algn="just"/>
            <a:r>
              <a:rPr lang="pl-PL" sz="1400" b="1" dirty="0"/>
              <a:t>Maksymalna wartość projektu dla Schematu 1.4 A pkt b)</a:t>
            </a:r>
            <a:r>
              <a:rPr lang="pl-PL" sz="1400" dirty="0"/>
              <a:t> - tworzenie Planów rozwoju eksportu (krótkoterminowych) przy wykorzystaniu możliwych do wyboru działań proeksportowych, okres wdrożenia Planu rozwoju eksportu nie może przekroczyć 24 miesięcy - wynosi </a:t>
            </a:r>
            <a:r>
              <a:rPr lang="pl-PL" sz="1400" b="1" dirty="0"/>
              <a:t>20 000 PLN </a:t>
            </a:r>
            <a:r>
              <a:rPr lang="pl-PL" sz="1400" b="1" dirty="0" smtClean="0"/>
              <a:t>w </a:t>
            </a:r>
            <a:r>
              <a:rPr lang="pl-PL" sz="1400" b="1" dirty="0"/>
              <a:t>przypadku jednego przedsiębiorstwa (kwota może być większa w przypadku partnerstw tzn. </a:t>
            </a:r>
            <a:r>
              <a:rPr lang="pl-PL" sz="1400" b="1" dirty="0" smtClean="0"/>
              <a:t>20 </a:t>
            </a:r>
            <a:r>
              <a:rPr lang="pl-PL" sz="1400" b="1" dirty="0"/>
              <a:t>tys. dla każdego z partnerów).</a:t>
            </a:r>
          </a:p>
          <a:p>
            <a:pPr algn="just"/>
            <a:endParaRPr lang="pl-PL" sz="1400" dirty="0" smtClean="0"/>
          </a:p>
          <a:p>
            <a:pPr algn="just"/>
            <a:r>
              <a:rPr lang="pl-PL" sz="1400" b="1" dirty="0" smtClean="0"/>
              <a:t>Minimalna </a:t>
            </a:r>
            <a:r>
              <a:rPr lang="pl-PL" sz="1400" b="1" dirty="0"/>
              <a:t>wartość projektu dla Schematu 1.4 A pkt a) – 10 000 PLN na przedsiębiorcę.</a:t>
            </a:r>
            <a:endParaRPr lang="pl-PL" sz="1400" dirty="0"/>
          </a:p>
          <a:p>
            <a:pPr algn="just"/>
            <a:r>
              <a:rPr lang="pl-PL" sz="1400" b="1" dirty="0"/>
              <a:t>Minimalna wartość projektu dla Schematu 1.4 A pkt b) – 10 000 PLN na przedsiębiorcę.</a:t>
            </a:r>
            <a:endParaRPr lang="pl-PL" sz="1400" dirty="0"/>
          </a:p>
          <a:p>
            <a:pPr algn="just"/>
            <a:endParaRPr lang="pl-PL" sz="12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22" name="Prostokąt 21"/>
          <p:cNvSpPr/>
          <p:nvPr/>
        </p:nvSpPr>
        <p:spPr>
          <a:xfrm>
            <a:off x="1508321" y="1340768"/>
            <a:ext cx="61766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sp>
        <p:nvSpPr>
          <p:cNvPr id="23" name="Prostokąt 22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Arial" pitchFamily="34" charset="0"/>
                <a:cs typeface="Arial" pitchFamily="34" charset="0"/>
              </a:rPr>
              <a:t>Tworzenie nowych modeli biznesowych MŚP</a:t>
            </a:r>
            <a:endParaRPr lang="pl-PL" sz="1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52659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grpSp>
        <p:nvGrpSpPr>
          <p:cNvPr id="2" name="Grupa 15"/>
          <p:cNvGrpSpPr/>
          <p:nvPr/>
        </p:nvGrpSpPr>
        <p:grpSpPr>
          <a:xfrm>
            <a:off x="323528" y="1772817"/>
            <a:ext cx="788988" cy="1127124"/>
            <a:chOff x="0" y="602"/>
            <a:chExt cx="788988" cy="1127124"/>
          </a:xfrm>
        </p:grpSpPr>
        <p:sp>
          <p:nvSpPr>
            <p:cNvPr id="17" name="Pagon 1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agon 4"/>
            <p:cNvSpPr/>
            <p:nvPr/>
          </p:nvSpPr>
          <p:spPr>
            <a:xfrm>
              <a:off x="1" y="395096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1.4A 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0" name="Prostokąt 19"/>
          <p:cNvSpPr/>
          <p:nvPr/>
        </p:nvSpPr>
        <p:spPr>
          <a:xfrm>
            <a:off x="1115616" y="2132858"/>
            <a:ext cx="81369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l-PL" sz="12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pl-PL" sz="1200" b="1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algn="just"/>
            <a:r>
              <a:rPr lang="pl-PL" sz="1200" dirty="0" smtClean="0">
                <a:latin typeface="Arial" pitchFamily="34" charset="0"/>
                <a:cs typeface="Arial" pitchFamily="34" charset="0"/>
              </a:rPr>
              <a:t>	</a:t>
            </a:r>
          </a:p>
        </p:txBody>
      </p:sp>
      <p:sp>
        <p:nvSpPr>
          <p:cNvPr id="14" name="Prostokąt 13"/>
          <p:cNvSpPr/>
          <p:nvPr/>
        </p:nvSpPr>
        <p:spPr>
          <a:xfrm>
            <a:off x="827584" y="2675952"/>
            <a:ext cx="489654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400" b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Typ beneficjenta:</a:t>
            </a:r>
          </a:p>
          <a:p>
            <a:pPr algn="just"/>
            <a:endParaRPr lang="pl-PL" sz="1400" dirty="0" smtClean="0">
              <a:latin typeface="+mj-lt"/>
              <a:cs typeface="Arial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1400" dirty="0">
                <a:cs typeface="Arial" pitchFamily="34" charset="0"/>
              </a:rPr>
              <a:t>MŚP;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1400" dirty="0">
                <a:cs typeface="Arial" pitchFamily="34" charset="0"/>
              </a:rPr>
              <a:t>LGD</a:t>
            </a:r>
            <a:r>
              <a:rPr lang="pl-PL" sz="1400" dirty="0" smtClean="0">
                <a:cs typeface="Arial" pitchFamily="34" charset="0"/>
              </a:rPr>
              <a:t>.   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1508321" y="1340768"/>
            <a:ext cx="61766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Arial" pitchFamily="34" charset="0"/>
                <a:cs typeface="Arial" pitchFamily="34" charset="0"/>
              </a:rPr>
              <a:t>Tworzenie nowych modeli biznesowych MŚP</a:t>
            </a:r>
            <a:endParaRPr lang="pl-PL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rostokąt 2"/>
          <p:cNvSpPr/>
          <p:nvPr/>
        </p:nvSpPr>
        <p:spPr>
          <a:xfrm>
            <a:off x="827584" y="3660868"/>
            <a:ext cx="76198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400" b="1" dirty="0">
                <a:solidFill>
                  <a:srgbClr val="002060"/>
                </a:solidFill>
              </a:rPr>
              <a:t>Okres realizacji </a:t>
            </a:r>
            <a:r>
              <a:rPr lang="pl-PL" sz="1400" b="1" dirty="0" smtClean="0">
                <a:solidFill>
                  <a:srgbClr val="002060"/>
                </a:solidFill>
              </a:rPr>
              <a:t>projektu</a:t>
            </a:r>
          </a:p>
          <a:p>
            <a:pPr algn="just"/>
            <a:endParaRPr lang="pl-PL" sz="1400" dirty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1400" dirty="0" smtClean="0"/>
              <a:t>Termin naboru (składania wniosków) od 01.03.2017 r. do 04.04.2017 r.</a:t>
            </a:r>
          </a:p>
          <a:p>
            <a:pPr marL="285750" indent="-285750" algn="just">
              <a:buFont typeface="Wingdings" panose="05000000000000000000" pitchFamily="2" charset="2"/>
              <a:buChar char="§"/>
            </a:pPr>
            <a:endParaRPr lang="pl-PL" sz="1400" dirty="0" smtClean="0"/>
          </a:p>
          <a:p>
            <a:pPr algn="just"/>
            <a:r>
              <a:rPr lang="pl-PL" sz="1400" dirty="0" smtClean="0"/>
              <a:t>Należy </a:t>
            </a:r>
            <a:r>
              <a:rPr lang="pl-PL" sz="1400" dirty="0"/>
              <a:t>mieć na uwadze, iż Wnioskodawca rozpoczynając projekt wcześniej niż po podpisaniu umowy o dofinansowanie czyni to na własne ryzyko</a:t>
            </a:r>
            <a:r>
              <a:rPr lang="pl-PL" sz="1400" dirty="0" smtClean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400" dirty="0"/>
          </a:p>
          <a:p>
            <a:pPr marL="285750" indent="-285750" algn="just">
              <a:buFont typeface="Wingdings" panose="05000000000000000000" pitchFamily="2" charset="2"/>
              <a:buChar char="§"/>
            </a:pPr>
            <a:r>
              <a:rPr lang="pl-PL" sz="1400" dirty="0" smtClean="0"/>
              <a:t>Wniosek </a:t>
            </a:r>
            <a:r>
              <a:rPr lang="pl-PL" sz="1400" dirty="0"/>
              <a:t>Beneficjenta o płatność końcową musi zostać złożony do DIP nie później niż do </a:t>
            </a:r>
            <a:endParaRPr lang="pl-PL" sz="1400" dirty="0" smtClean="0"/>
          </a:p>
          <a:p>
            <a:pPr algn="just"/>
            <a:r>
              <a:rPr lang="pl-PL" sz="1400" b="1" dirty="0"/>
              <a:t> </a:t>
            </a:r>
            <a:r>
              <a:rPr lang="pl-PL" sz="1400" b="1" dirty="0" smtClean="0"/>
              <a:t>      30 czerwca 2018 </a:t>
            </a:r>
            <a:r>
              <a:rPr lang="pl-PL" sz="1400" b="1" dirty="0"/>
              <a:t>roku</a:t>
            </a:r>
            <a:r>
              <a:rPr lang="pl-PL" sz="1400" dirty="0" smtClean="0"/>
              <a:t>.</a:t>
            </a:r>
          </a:p>
          <a:p>
            <a:pPr algn="just"/>
            <a:endParaRPr lang="pl-PL" sz="1400" dirty="0" smtClean="0"/>
          </a:p>
          <a:p>
            <a:pPr algn="just"/>
            <a:r>
              <a:rPr lang="pl-PL" sz="1400" dirty="0" smtClean="0"/>
              <a:t>Uwaga</a:t>
            </a:r>
            <a:r>
              <a:rPr lang="pl-PL" sz="1400" dirty="0"/>
              <a:t>! Do wskazanego terminu złożenia ostatniego wniosku o płatność, projekt musi być zakończony rzeczowo i finansowo.</a:t>
            </a:r>
            <a:endParaRPr lang="pl-PL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grpSp>
        <p:nvGrpSpPr>
          <p:cNvPr id="2" name="Grupa 15"/>
          <p:cNvGrpSpPr/>
          <p:nvPr/>
        </p:nvGrpSpPr>
        <p:grpSpPr>
          <a:xfrm>
            <a:off x="323528" y="1772817"/>
            <a:ext cx="788988" cy="1127124"/>
            <a:chOff x="0" y="602"/>
            <a:chExt cx="788988" cy="1127124"/>
          </a:xfrm>
        </p:grpSpPr>
        <p:sp>
          <p:nvSpPr>
            <p:cNvPr id="17" name="Pagon 16"/>
            <p:cNvSpPr/>
            <p:nvPr/>
          </p:nvSpPr>
          <p:spPr>
            <a:xfrm rot="5400000">
              <a:off x="-169068" y="169670"/>
              <a:ext cx="1127124" cy="788987"/>
            </a:xfrm>
            <a:prstGeom prst="chevron">
              <a:avLst/>
            </a:prstGeom>
            <a:noFill/>
            <a:ln>
              <a:solidFill>
                <a:srgbClr val="FFCC00"/>
              </a:solidFill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Pagon 4"/>
            <p:cNvSpPr/>
            <p:nvPr/>
          </p:nvSpPr>
          <p:spPr>
            <a:xfrm>
              <a:off x="1" y="395096"/>
              <a:ext cx="788987" cy="3381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" tIns="7620" rIns="7620" bIns="7620" numCol="1" spcCol="1270" anchor="ctr" anchorCtr="0">
              <a:no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pl-PL" sz="1200" b="1" kern="12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Schemat 1.4A </a:t>
              </a:r>
              <a:endParaRPr lang="pl-PL" sz="1200" kern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3" name="Prostokąt 12"/>
          <p:cNvSpPr/>
          <p:nvPr/>
        </p:nvSpPr>
        <p:spPr>
          <a:xfrm>
            <a:off x="899592" y="2852936"/>
            <a:ext cx="74168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+mj-lt"/>
                <a:cs typeface="Arial" pitchFamily="34" charset="0"/>
              </a:rPr>
              <a:t>Maksymalny dopuszczalny poziom dofinansowania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539552" y="3717032"/>
            <a:ext cx="79928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sz="1400" dirty="0" smtClean="0"/>
          </a:p>
          <a:p>
            <a:r>
              <a:rPr lang="pl-PL" sz="1400" b="1" dirty="0"/>
              <a:t>Maksymalne dofinansowanie dla projektu – 85% wydatków kwalifikowalnych.</a:t>
            </a:r>
            <a:endParaRPr lang="pl-PL" sz="1400" dirty="0"/>
          </a:p>
          <a:p>
            <a:endParaRPr lang="pl-PL" sz="1400" dirty="0" smtClean="0"/>
          </a:p>
          <a:p>
            <a:r>
              <a:rPr lang="pl-PL" sz="1400" dirty="0" smtClean="0"/>
              <a:t>Beneficjent </a:t>
            </a:r>
            <a:r>
              <a:rPr lang="pl-PL" sz="1400" dirty="0"/>
              <a:t>musi wnieść wkład własny w wysokości minimum 15 % kosztów kwalifikowalnych.</a:t>
            </a:r>
          </a:p>
          <a:p>
            <a:pPr algn="just"/>
            <a:r>
              <a:rPr lang="pl-PL" sz="1400" dirty="0" smtClean="0"/>
              <a:t> </a:t>
            </a:r>
          </a:p>
          <a:p>
            <a:pPr algn="just"/>
            <a:endParaRPr lang="pl-PL" sz="1400" dirty="0"/>
          </a:p>
          <a:p>
            <a:pPr algn="just"/>
            <a:endParaRPr lang="pl-PL" sz="1400" dirty="0" smtClean="0"/>
          </a:p>
        </p:txBody>
      </p:sp>
      <p:sp>
        <p:nvSpPr>
          <p:cNvPr id="24" name="Prostokąt zaokrąglony 23"/>
          <p:cNvSpPr/>
          <p:nvPr/>
        </p:nvSpPr>
        <p:spPr>
          <a:xfrm>
            <a:off x="2411760" y="2852936"/>
            <a:ext cx="4392488" cy="36004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/>
          <p:cNvSpPr/>
          <p:nvPr/>
        </p:nvSpPr>
        <p:spPr>
          <a:xfrm>
            <a:off x="1508321" y="1340768"/>
            <a:ext cx="61766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Działanie 1.4 Internacjonalizacja przedsiębiorstw</a:t>
            </a:r>
          </a:p>
        </p:txBody>
      </p:sp>
      <p:sp>
        <p:nvSpPr>
          <p:cNvPr id="16" name="Prostokąt 15"/>
          <p:cNvSpPr/>
          <p:nvPr/>
        </p:nvSpPr>
        <p:spPr>
          <a:xfrm>
            <a:off x="1259632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Arial" pitchFamily="34" charset="0"/>
                <a:cs typeface="Arial" pitchFamily="34" charset="0"/>
              </a:rPr>
              <a:t>Tworzenie nowych modeli biznesowych MŚP</a:t>
            </a:r>
            <a:endParaRPr lang="pl-PL" sz="1600" b="1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3" name="pole tekstowe 22"/>
          <p:cNvSpPr txBox="1"/>
          <p:nvPr/>
        </p:nvSpPr>
        <p:spPr>
          <a:xfrm>
            <a:off x="611560" y="3356992"/>
            <a:ext cx="784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/>
              <a:t>W ramach powyższego schematu preferencje uzyskają projekty:</a:t>
            </a:r>
            <a:endParaRPr lang="pl-PL" sz="14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/>
              <a:t>realizowane w partnerstwie;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sz="1400" dirty="0"/>
              <a:t>realizowane w ramach inteligentnych specjalizacji </a:t>
            </a:r>
            <a:r>
              <a:rPr lang="pl-PL" sz="1400" dirty="0" smtClean="0"/>
              <a:t>regionu</a:t>
            </a:r>
            <a:endParaRPr lang="pl-PL" sz="1400" b="1" dirty="0" smtClean="0"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pl-PL" sz="1400" b="1" dirty="0">
              <a:ea typeface="Calibri" pitchFamily="34" charset="0"/>
              <a:cs typeface="Times New Roman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l-PL" sz="1400" b="1" dirty="0" smtClean="0">
                <a:ea typeface="Calibri" pitchFamily="34" charset="0"/>
                <a:cs typeface="Times New Roman" pitchFamily="18" charset="0"/>
              </a:rPr>
              <a:t>Ważne</a:t>
            </a:r>
            <a:r>
              <a:rPr lang="pl-PL" sz="1400" b="1" dirty="0">
                <a:ea typeface="Calibri" pitchFamily="34" charset="0"/>
                <a:cs typeface="Times New Roman" pitchFamily="18" charset="0"/>
              </a:rPr>
              <a:t>!!!</a:t>
            </a:r>
            <a:endParaRPr lang="pl-PL" sz="1400" dirty="0"/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1400" dirty="0"/>
              <a:t>Wszystkie projekty składane w ramach konkursu objęte będą pomocą de </a:t>
            </a:r>
            <a:r>
              <a:rPr lang="pl-PL" sz="1400" dirty="0" err="1"/>
              <a:t>minimis</a:t>
            </a:r>
            <a:r>
              <a:rPr lang="pl-PL" sz="1400" dirty="0"/>
              <a:t>, a wsparcie udzielone zostanie na podstawie rozporządzenia Ministra Infrastruktury i Rozwoju z dnia 19 marca 2015 r. w sprawie udzielania pomocy de </a:t>
            </a:r>
            <a:r>
              <a:rPr lang="pl-PL" sz="1400" dirty="0" err="1"/>
              <a:t>minimis</a:t>
            </a:r>
            <a:r>
              <a:rPr lang="pl-PL" sz="1400" dirty="0"/>
              <a:t> w ramach regionalnych programów operacyjnych na lata 2014-2020 (Dz. U. poz. 488)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1187624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Arial" pitchFamily="34" charset="0"/>
                <a:cs typeface="Arial" pitchFamily="34" charset="0"/>
              </a:rPr>
              <a:t>Tworzenie nowych modeli biznesowych MŚP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541043" y="1268760"/>
            <a:ext cx="61766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Działanie 1.4 Internacjonalizacja przedsiębiorstw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2339752" y="2636912"/>
            <a:ext cx="44644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 smtClean="0">
                <a:latin typeface="+mj-lt"/>
                <a:cs typeface="Arial" pitchFamily="34" charset="0"/>
              </a:rPr>
              <a:t>Należy pamiętać, że</a:t>
            </a:r>
          </a:p>
        </p:txBody>
      </p:sp>
      <p:sp>
        <p:nvSpPr>
          <p:cNvPr id="16" name="Prostokąt zaokrąglony 15"/>
          <p:cNvSpPr/>
          <p:nvPr/>
        </p:nvSpPr>
        <p:spPr>
          <a:xfrm>
            <a:off x="2411760" y="2636912"/>
            <a:ext cx="4392488" cy="360040"/>
          </a:xfrm>
          <a:prstGeom prst="roundRect">
            <a:avLst/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12" name="Prostokąt 11"/>
          <p:cNvSpPr/>
          <p:nvPr/>
        </p:nvSpPr>
        <p:spPr>
          <a:xfrm>
            <a:off x="1187624" y="1772816"/>
            <a:ext cx="662473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b="1" dirty="0">
                <a:latin typeface="Arial" pitchFamily="34" charset="0"/>
                <a:cs typeface="Arial" pitchFamily="34" charset="0"/>
              </a:rPr>
              <a:t>Tworzenie nowych modeli biznesowych MŚP</a:t>
            </a:r>
          </a:p>
        </p:txBody>
      </p:sp>
      <p:sp>
        <p:nvSpPr>
          <p:cNvPr id="13" name="Prostokąt 12"/>
          <p:cNvSpPr/>
          <p:nvPr/>
        </p:nvSpPr>
        <p:spPr>
          <a:xfrm>
            <a:off x="1541043" y="1268760"/>
            <a:ext cx="6176691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0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</a:rPr>
              <a:t> </a:t>
            </a:r>
            <a:r>
              <a:rPr lang="pl-PL" sz="2000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Działanie 1.4 Internacjonalizacja przedsiębiorstw</a:t>
            </a:r>
            <a:endParaRPr lang="pl-PL" sz="2000" b="1" dirty="0" smtClean="0">
              <a:ln w="10541" cmpd="sng">
                <a:noFill/>
                <a:prstDash val="solid"/>
              </a:ln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Prostokąt 13"/>
          <p:cNvSpPr/>
          <p:nvPr/>
        </p:nvSpPr>
        <p:spPr>
          <a:xfrm>
            <a:off x="2339752" y="2636912"/>
            <a:ext cx="44644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 smtClean="0">
                <a:latin typeface="+mj-lt"/>
                <a:cs typeface="Arial" pitchFamily="34" charset="0"/>
              </a:rPr>
              <a:t>W ramach konkursu preferencję uzyskują projekty, które wpisują się w </a:t>
            </a:r>
          </a:p>
          <a:p>
            <a:pPr algn="ctr"/>
            <a:r>
              <a:rPr lang="pl-PL" b="1" i="1" dirty="0" smtClean="0">
                <a:latin typeface="+mj-lt"/>
                <a:cs typeface="Arial" pitchFamily="34" charset="0"/>
              </a:rPr>
              <a:t>Dolnośląskie Inteligentne Specjalizacje</a:t>
            </a:r>
          </a:p>
        </p:txBody>
      </p:sp>
      <p:sp>
        <p:nvSpPr>
          <p:cNvPr id="9" name="Prostokąt 8"/>
          <p:cNvSpPr/>
          <p:nvPr/>
        </p:nvSpPr>
        <p:spPr>
          <a:xfrm>
            <a:off x="3059832" y="3789040"/>
            <a:ext cx="29661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MOBILNOŚĆ PRZESTRZENNA </a:t>
            </a:r>
            <a:endParaRPr lang="pl-PL" dirty="0"/>
          </a:p>
        </p:txBody>
      </p:sp>
      <p:sp>
        <p:nvSpPr>
          <p:cNvPr id="10" name="Prostokąt 9"/>
          <p:cNvSpPr/>
          <p:nvPr/>
        </p:nvSpPr>
        <p:spPr>
          <a:xfrm>
            <a:off x="3059832" y="4437112"/>
            <a:ext cx="3064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ŻYWNOŚĆ WYSOKIEJ JAKOŚCI 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2843808" y="5085184"/>
            <a:ext cx="34754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b="1" dirty="0" smtClean="0"/>
              <a:t>SUROWCE NATURALNE I WTÓRNE </a:t>
            </a:r>
            <a:endParaRPr lang="pl-PL" dirty="0"/>
          </a:p>
        </p:txBody>
      </p:sp>
      <p:sp>
        <p:nvSpPr>
          <p:cNvPr id="15" name="Prostokąt 14"/>
          <p:cNvSpPr/>
          <p:nvPr/>
        </p:nvSpPr>
        <p:spPr>
          <a:xfrm>
            <a:off x="1835696" y="5661248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 smtClean="0"/>
              <a:t>PRODUKCJA MASZYN I URZĄDZEŃ, OBRÓBKA MATERIAŁÓW</a:t>
            </a:r>
          </a:p>
          <a:p>
            <a:endParaRPr lang="pl-PL" b="1" dirty="0"/>
          </a:p>
          <a:p>
            <a:r>
              <a:rPr lang="pl-PL" b="1" dirty="0" smtClean="0"/>
              <a:t>TECHNOLOGIE INFORMACYJNO- KOMUNIKACYJNE (ICT) </a:t>
            </a:r>
            <a:endParaRPr lang="pl-PL" dirty="0"/>
          </a:p>
        </p:txBody>
      </p:sp>
      <p:sp>
        <p:nvSpPr>
          <p:cNvPr id="17" name="Strzałka w prawo 16"/>
          <p:cNvSpPr/>
          <p:nvPr/>
        </p:nvSpPr>
        <p:spPr>
          <a:xfrm>
            <a:off x="1187624" y="3861048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8" name="Strzałka w prawo 17"/>
          <p:cNvSpPr/>
          <p:nvPr/>
        </p:nvSpPr>
        <p:spPr>
          <a:xfrm>
            <a:off x="1187624" y="5085184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9" name="Strzałka w prawo 18"/>
          <p:cNvSpPr/>
          <p:nvPr/>
        </p:nvSpPr>
        <p:spPr>
          <a:xfrm>
            <a:off x="1187624" y="6237312"/>
            <a:ext cx="504056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0" name="Strzałka w prawo 19"/>
          <p:cNvSpPr/>
          <p:nvPr/>
        </p:nvSpPr>
        <p:spPr>
          <a:xfrm>
            <a:off x="1187624" y="4509120"/>
            <a:ext cx="504056" cy="360040"/>
          </a:xfrm>
          <a:prstGeom prst="right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1" name="Strzałka w prawo 20"/>
          <p:cNvSpPr/>
          <p:nvPr/>
        </p:nvSpPr>
        <p:spPr>
          <a:xfrm>
            <a:off x="1187624" y="5661248"/>
            <a:ext cx="504056" cy="360040"/>
          </a:xfrm>
          <a:prstGeom prst="rightArrow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58020952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FEPR-DS-UE-EFRR-kolo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228072"/>
            <a:ext cx="4355976" cy="492658"/>
          </a:xfrm>
          <a:prstGeom prst="rect">
            <a:avLst/>
          </a:prstGeom>
        </p:spPr>
      </p:pic>
      <p:sp>
        <p:nvSpPr>
          <p:cNvPr id="2" name="Prostokąt 1"/>
          <p:cNvSpPr/>
          <p:nvPr/>
        </p:nvSpPr>
        <p:spPr>
          <a:xfrm>
            <a:off x="899592" y="1628800"/>
            <a:ext cx="72728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l-PL" dirty="0"/>
          </a:p>
        </p:txBody>
      </p:sp>
      <p:sp>
        <p:nvSpPr>
          <p:cNvPr id="3" name="Prostokąt 2"/>
          <p:cNvSpPr/>
          <p:nvPr/>
        </p:nvSpPr>
        <p:spPr>
          <a:xfrm>
            <a:off x="1547664" y="1813466"/>
            <a:ext cx="61926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ln w="10541" cmpd="sng">
                  <a:noFill/>
                  <a:prstDash val="solid"/>
                </a:ln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Tryb wyboru projektów oraz procedura konkursowa</a:t>
            </a:r>
            <a:endParaRPr lang="pl-PL" dirty="0"/>
          </a:p>
        </p:txBody>
      </p:sp>
      <p:sp>
        <p:nvSpPr>
          <p:cNvPr id="7" name="Prostokąt 6"/>
          <p:cNvSpPr/>
          <p:nvPr/>
        </p:nvSpPr>
        <p:spPr>
          <a:xfrm>
            <a:off x="726494" y="2420888"/>
            <a:ext cx="76190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400" dirty="0"/>
              <a:t>Wybór projektów do dofinansowania następuje w </a:t>
            </a:r>
            <a:r>
              <a:rPr lang="pl-PL" sz="1400" b="1" dirty="0"/>
              <a:t>trybie konkursowym</a:t>
            </a:r>
            <a:r>
              <a:rPr lang="pl-PL" sz="1400" dirty="0"/>
              <a:t>.</a:t>
            </a:r>
          </a:p>
          <a:p>
            <a:pPr algn="just"/>
            <a:endParaRPr lang="pl-PL" sz="1400" dirty="0"/>
          </a:p>
          <a:p>
            <a:pPr marL="228600" indent="-228600" algn="just">
              <a:buFont typeface="+mj-lt"/>
              <a:buAutoNum type="arabicPeriod"/>
            </a:pPr>
            <a:r>
              <a:rPr lang="pl-PL" sz="1400" b="1" i="1" dirty="0"/>
              <a:t>    Złożenie wniosku o dofinansowanie</a:t>
            </a:r>
          </a:p>
          <a:p>
            <a:pPr lvl="0" algn="just"/>
            <a:r>
              <a:rPr lang="pl-PL" sz="1400" dirty="0"/>
              <a:t>          Wnioskodawca musi złożyć wniosek w wersji elektronicznej (wypełniony w Generatorze) oraz w </a:t>
            </a:r>
            <a:r>
              <a:rPr lang="pl-PL" sz="1400" dirty="0" smtClean="0"/>
              <a:t>                                                                                         wersji  </a:t>
            </a:r>
            <a:r>
              <a:rPr lang="pl-PL" sz="1400" dirty="0"/>
              <a:t>papierowej w  terminie, który podany jest w ogłoszeniu o konkursie. </a:t>
            </a:r>
          </a:p>
          <a:p>
            <a:pPr lvl="0" algn="just"/>
            <a:endParaRPr lang="pl-PL" sz="1400" b="1" i="1" dirty="0"/>
          </a:p>
          <a:p>
            <a:pPr marL="228600" lvl="0" indent="-228600" algn="just">
              <a:buFont typeface="+mj-lt"/>
              <a:buAutoNum type="arabicPeriod" startAt="2"/>
            </a:pPr>
            <a:r>
              <a:rPr lang="pl-PL" sz="1400" b="1" i="1" dirty="0"/>
              <a:t>    Ocena formalna</a:t>
            </a:r>
            <a:r>
              <a:rPr lang="pl-PL" sz="1400" dirty="0"/>
              <a:t> (60 dni kalendarzowych)</a:t>
            </a:r>
            <a:endParaRPr lang="pl-PL" sz="1400" i="1" dirty="0"/>
          </a:p>
          <a:p>
            <a:pPr algn="just"/>
            <a:endParaRPr lang="pl-PL" sz="1400" dirty="0"/>
          </a:p>
          <a:p>
            <a:pPr marL="342900" indent="-342900" algn="just">
              <a:buFont typeface="+mj-lt"/>
              <a:buAutoNum type="arabicPeriod" startAt="3"/>
            </a:pPr>
            <a:r>
              <a:rPr lang="pl-PL" sz="1400" b="1" i="1" dirty="0"/>
              <a:t>Ocena merytoryczna </a:t>
            </a:r>
            <a:r>
              <a:rPr lang="pl-PL" sz="1400" dirty="0"/>
              <a:t>(55 dni kalendarzowych)</a:t>
            </a:r>
            <a:endParaRPr lang="pl-PL" sz="1400" i="1" dirty="0"/>
          </a:p>
          <a:p>
            <a:pPr algn="just"/>
            <a:endParaRPr lang="pl-PL" sz="1400" dirty="0"/>
          </a:p>
          <a:p>
            <a:pPr algn="just"/>
            <a:r>
              <a:rPr lang="pl-PL" sz="1400" dirty="0"/>
              <a:t>Ocena dokonywana  jest  w  oparciu  o  katalog  kryteriów, zatwierdzonych przez Komitet Monitorujący Regionalnego Programu Operacyjnego Województwa Dolnośląskiego.</a:t>
            </a:r>
          </a:p>
          <a:p>
            <a:pPr algn="just"/>
            <a:endParaRPr lang="pl-PL" sz="1400" dirty="0"/>
          </a:p>
          <a:p>
            <a:r>
              <a:rPr lang="pl-PL" sz="1400" dirty="0"/>
              <a:t>Oceny wniosków dokonuje Komisja Oceny Projektów (</a:t>
            </a:r>
            <a:r>
              <a:rPr lang="pl-PL" sz="1400" b="1" dirty="0"/>
              <a:t>KOP</a:t>
            </a:r>
            <a:r>
              <a:rPr lang="pl-PL" sz="1400" dirty="0"/>
              <a:t>) na podstawie regulaminu pracy KOP.</a:t>
            </a:r>
          </a:p>
        </p:txBody>
      </p:sp>
    </p:spTree>
    <p:extLst>
      <p:ext uri="{BB962C8B-B14F-4D97-AF65-F5344CB8AC3E}">
        <p14:creationId xmlns:p14="http://schemas.microsoft.com/office/powerpoint/2010/main" val="127030480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2883</TotalTime>
  <Words>465</Words>
  <Application>Microsoft Office PowerPoint</Application>
  <PresentationFormat>Pokaz na ekranie (4:3)</PresentationFormat>
  <Paragraphs>92</Paragraphs>
  <Slides>8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9" baseType="lpstr"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Marcin Dzwonek</dc:creator>
  <cp:lastModifiedBy>Dawid Zalewski</cp:lastModifiedBy>
  <cp:revision>514</cp:revision>
  <dcterms:created xsi:type="dcterms:W3CDTF">2015-04-22T07:48:15Z</dcterms:created>
  <dcterms:modified xsi:type="dcterms:W3CDTF">2017-03-07T06:58:32Z</dcterms:modified>
</cp:coreProperties>
</file>