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handoutMasterIdLst>
    <p:handoutMasterId r:id="rId22"/>
  </p:handoutMasterIdLst>
  <p:sldIdLst>
    <p:sldId id="256" r:id="rId2"/>
    <p:sldId id="404" r:id="rId3"/>
    <p:sldId id="329" r:id="rId4"/>
    <p:sldId id="394" r:id="rId5"/>
    <p:sldId id="361" r:id="rId6"/>
    <p:sldId id="399" r:id="rId7"/>
    <p:sldId id="257" r:id="rId8"/>
    <p:sldId id="398" r:id="rId9"/>
    <p:sldId id="402" r:id="rId10"/>
    <p:sldId id="401" r:id="rId11"/>
    <p:sldId id="400" r:id="rId12"/>
    <p:sldId id="332" r:id="rId13"/>
    <p:sldId id="354" r:id="rId14"/>
    <p:sldId id="358" r:id="rId15"/>
    <p:sldId id="396" r:id="rId16"/>
    <p:sldId id="403" r:id="rId17"/>
    <p:sldId id="395" r:id="rId18"/>
    <p:sldId id="397" r:id="rId19"/>
    <p:sldId id="383" r:id="rId20"/>
    <p:sldId id="264" r:id="rId21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ata Ankudowicz" initials="BA" lastIdx="10" clrIdx="0">
    <p:extLst>
      <p:ext uri="{19B8F6BF-5375-455C-9EA6-DF929625EA0E}">
        <p15:presenceInfo xmlns:p15="http://schemas.microsoft.com/office/powerpoint/2012/main" userId="S-1-5-21-2307463862-1796714280-2582106076-3653" providerId="AD"/>
      </p:ext>
    </p:extLst>
  </p:cmAuthor>
  <p:cmAuthor id="2" name="Your User Name" initials="YU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88" autoAdjust="0"/>
    <p:restoredTop sz="94668" autoAdjust="0"/>
  </p:normalViewPr>
  <p:slideViewPr>
    <p:cSldViewPr>
      <p:cViewPr varScale="1">
        <p:scale>
          <a:sx n="83" d="100"/>
          <a:sy n="83" d="100"/>
        </p:scale>
        <p:origin x="135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ACA7BD-96D1-4A05-A7FB-1DAA4D5B2D6C}" type="doc">
      <dgm:prSet loTypeId="urn:microsoft.com/office/officeart/2005/8/layout/vList4#1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50FF431-2C3F-421A-AAFF-C7CE537CAD38}">
      <dgm:prSet phldrT="[Tekst]" custT="1"/>
      <dgm:spPr>
        <a:noFill/>
        <a:ln>
          <a:solidFill>
            <a:srgbClr val="FFCC00"/>
          </a:solidFill>
          <a:prstDash val="sysDash"/>
        </a:ln>
      </dgm:spPr>
      <dgm:t>
        <a:bodyPr/>
        <a:lstStyle/>
        <a:p>
          <a:pPr algn="just"/>
          <a:r>
            <a:rPr lang="pl-PL" sz="1200" dirty="0" smtClean="0">
              <a:solidFill>
                <a:schemeClr val="tx1"/>
              </a:solidFill>
              <a:latin typeface="+mn-lt"/>
              <a:cs typeface="Arial" pitchFamily="34" charset="0"/>
            </a:rPr>
            <a:t>a)  </a:t>
          </a:r>
          <a:r>
            <a:rPr lang="pl-PL" sz="1200" dirty="0" smtClean="0">
              <a:solidFill>
                <a:schemeClr val="tx1"/>
              </a:solidFill>
              <a:latin typeface="+mn-lt"/>
            </a:rPr>
            <a:t>wdrażanie </a:t>
          </a:r>
          <a:r>
            <a:rPr lang="pl-PL" sz="1200" b="1" dirty="0" smtClean="0">
              <a:solidFill>
                <a:schemeClr val="tx1"/>
              </a:solidFill>
              <a:latin typeface="+mn-lt"/>
            </a:rPr>
            <a:t>długoterminowej </a:t>
          </a:r>
          <a:r>
            <a:rPr lang="pl-PL" sz="1200" dirty="0" smtClean="0">
              <a:solidFill>
                <a:schemeClr val="tx1"/>
              </a:solidFill>
              <a:latin typeface="+mn-lt"/>
            </a:rPr>
            <a:t>(kompleksowe) </a:t>
          </a:r>
          <a:r>
            <a:rPr lang="pl-PL" sz="1200" dirty="0" smtClean="0">
              <a:solidFill>
                <a:schemeClr val="tx1"/>
              </a:solidFill>
              <a:latin typeface="+mn-lt"/>
            </a:rPr>
            <a:t>strategii biznesowej</a:t>
          </a:r>
          <a:endParaRPr lang="pl-PL" sz="1200" dirty="0">
            <a:solidFill>
              <a:schemeClr val="tx1"/>
            </a:solidFill>
            <a:latin typeface="+mn-lt"/>
            <a:cs typeface="Arial" pitchFamily="34" charset="0"/>
          </a:endParaRPr>
        </a:p>
      </dgm:t>
    </dgm:pt>
    <dgm:pt modelId="{E1BD29AA-09B4-4BBF-8934-C4AC58DEA5EA}" type="parTrans" cxnId="{5D28E761-4363-4877-9911-7E1BBBA8AD12}">
      <dgm:prSet/>
      <dgm:spPr/>
      <dgm:t>
        <a:bodyPr/>
        <a:lstStyle/>
        <a:p>
          <a:endParaRPr lang="pl-PL"/>
        </a:p>
      </dgm:t>
    </dgm:pt>
    <dgm:pt modelId="{2F999268-30EC-497B-89E1-E2848DBE6E81}" type="sibTrans" cxnId="{5D28E761-4363-4877-9911-7E1BBBA8AD12}">
      <dgm:prSet/>
      <dgm:spPr/>
      <dgm:t>
        <a:bodyPr/>
        <a:lstStyle/>
        <a:p>
          <a:endParaRPr lang="pl-PL"/>
        </a:p>
      </dgm:t>
    </dgm:pt>
    <dgm:pt modelId="{C334ECD7-F7C5-4C4F-AB0E-713F0D665697}">
      <dgm:prSet phldrT="[Tekst]" custT="1"/>
      <dgm:spPr>
        <a:noFill/>
        <a:ln>
          <a:solidFill>
            <a:srgbClr val="FFCC00"/>
          </a:solidFill>
          <a:prstDash val="sysDash"/>
        </a:ln>
      </dgm:spPr>
      <dgm:t>
        <a:bodyPr/>
        <a:lstStyle/>
        <a:p>
          <a:pPr algn="just"/>
          <a:r>
            <a:rPr lang="pl-PL" sz="1200" dirty="0" smtClean="0">
              <a:solidFill>
                <a:schemeClr val="tx1"/>
              </a:solidFill>
              <a:latin typeface="+mn-lt"/>
              <a:cs typeface="Arial" pitchFamily="34" charset="0"/>
            </a:rPr>
            <a:t>b) </a:t>
          </a:r>
          <a:r>
            <a:rPr lang="pl-PL" sz="1200" dirty="0" smtClean="0">
              <a:solidFill>
                <a:schemeClr val="tx1"/>
              </a:solidFill>
              <a:latin typeface="+mn-lt"/>
            </a:rPr>
            <a:t>wdrażanie nowoczesnych metod </a:t>
          </a:r>
          <a:r>
            <a:rPr lang="pl-PL" sz="1200" dirty="0" smtClean="0">
              <a:solidFill>
                <a:schemeClr val="tx1"/>
              </a:solidFill>
              <a:latin typeface="+mn-lt"/>
            </a:rPr>
            <a:t>zarządzania, </a:t>
          </a:r>
          <a:r>
            <a:rPr lang="pl-PL" sz="1200" dirty="0" smtClean="0">
              <a:solidFill>
                <a:schemeClr val="tx1"/>
              </a:solidFill>
              <a:latin typeface="+mn-lt"/>
            </a:rPr>
            <a:t>prowadzących </a:t>
          </a:r>
          <a:r>
            <a:rPr lang="pl-PL" sz="1200" dirty="0" smtClean="0">
              <a:solidFill>
                <a:schemeClr val="tx1"/>
              </a:solidFill>
              <a:latin typeface="+mn-lt"/>
            </a:rPr>
            <a:t>do zmian organizacyjno-procesowych przedsiębiorstw, np.:</a:t>
          </a:r>
        </a:p>
        <a:p>
          <a:pPr algn="just"/>
          <a:r>
            <a:rPr lang="pl-PL" sz="1200" dirty="0" smtClean="0">
              <a:solidFill>
                <a:schemeClr val="tx1"/>
              </a:solidFill>
              <a:latin typeface="+mn-lt"/>
            </a:rPr>
            <a:t> - otwieranie nowych kanałów biznesowych (w tym handel elektroniczny), </a:t>
          </a:r>
        </a:p>
        <a:p>
          <a:pPr algn="just"/>
          <a:r>
            <a:rPr lang="pl-PL" sz="1200" dirty="0" smtClean="0">
              <a:solidFill>
                <a:schemeClr val="tx1"/>
              </a:solidFill>
              <a:latin typeface="+mn-lt"/>
            </a:rPr>
            <a:t> - dostosowanie produkcji do wymagań rynku zagranicznego,</a:t>
          </a:r>
        </a:p>
        <a:p>
          <a:pPr algn="just"/>
          <a:r>
            <a:rPr lang="pl-PL" sz="1200" dirty="0" smtClean="0">
              <a:solidFill>
                <a:schemeClr val="tx1"/>
              </a:solidFill>
              <a:latin typeface="+mn-lt"/>
            </a:rPr>
            <a:t> - tworzenie działów obsługi eksportu, certyfikacji, logistyka. </a:t>
          </a:r>
          <a:endParaRPr lang="pl-PL" sz="1200" b="0" dirty="0" smtClean="0">
            <a:solidFill>
              <a:schemeClr val="tx1"/>
            </a:solidFill>
            <a:latin typeface="+mn-lt"/>
            <a:cs typeface="Arial" pitchFamily="34" charset="0"/>
          </a:endParaRPr>
        </a:p>
      </dgm:t>
    </dgm:pt>
    <dgm:pt modelId="{498A9E1E-BCC8-4F0F-BC79-254F398AEE77}" type="parTrans" cxnId="{D7804F62-F3E9-4410-B635-EB664A0D3EE0}">
      <dgm:prSet/>
      <dgm:spPr/>
      <dgm:t>
        <a:bodyPr/>
        <a:lstStyle/>
        <a:p>
          <a:endParaRPr lang="pl-PL"/>
        </a:p>
      </dgm:t>
    </dgm:pt>
    <dgm:pt modelId="{F5E0FC81-BEEF-4B0E-863E-DCA69E186A08}" type="sibTrans" cxnId="{D7804F62-F3E9-4410-B635-EB664A0D3EE0}">
      <dgm:prSet/>
      <dgm:spPr/>
      <dgm:t>
        <a:bodyPr/>
        <a:lstStyle/>
        <a:p>
          <a:endParaRPr lang="pl-PL"/>
        </a:p>
      </dgm:t>
    </dgm:pt>
    <dgm:pt modelId="{DD653B6C-DFF7-464F-A0B1-B26C5857E1A7}" type="pres">
      <dgm:prSet presAssocID="{4BACA7BD-96D1-4A05-A7FB-1DAA4D5B2D6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0B7F8EB-FFCF-4A96-91C8-203960773E2E}" type="pres">
      <dgm:prSet presAssocID="{750FF431-2C3F-421A-AAFF-C7CE537CAD38}" presName="comp" presStyleCnt="0"/>
      <dgm:spPr/>
    </dgm:pt>
    <dgm:pt modelId="{B3050A60-8EC3-45CB-A20A-E25BD30C40A7}" type="pres">
      <dgm:prSet presAssocID="{750FF431-2C3F-421A-AAFF-C7CE537CAD38}" presName="box" presStyleLbl="node1" presStyleIdx="0" presStyleCnt="2" custScaleY="41395"/>
      <dgm:spPr/>
      <dgm:t>
        <a:bodyPr/>
        <a:lstStyle/>
        <a:p>
          <a:endParaRPr lang="pl-PL"/>
        </a:p>
      </dgm:t>
    </dgm:pt>
    <dgm:pt modelId="{29B3F5ED-E818-4C6A-AF6A-A3D022487630}" type="pres">
      <dgm:prSet presAssocID="{750FF431-2C3F-421A-AAFF-C7CE537CAD38}" presName="img" presStyleLbl="fgImgPlace1" presStyleIdx="0" presStyleCnt="2" custScaleX="86085" custScaleY="39395" custLinFactNeighborX="-9396" custLinFactNeighborY="31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l-PL"/>
        </a:p>
      </dgm:t>
    </dgm:pt>
    <dgm:pt modelId="{03D17A5F-4E5E-4B16-B844-2BE961E37D3E}" type="pres">
      <dgm:prSet presAssocID="{750FF431-2C3F-421A-AAFF-C7CE537CAD38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6F4DE6B-C002-46E2-8087-DFF32BC65C85}" type="pres">
      <dgm:prSet presAssocID="{2F999268-30EC-497B-89E1-E2848DBE6E81}" presName="spacer" presStyleCnt="0"/>
      <dgm:spPr/>
    </dgm:pt>
    <dgm:pt modelId="{220BB8F7-D8B6-4510-A3D2-78A28B84D065}" type="pres">
      <dgm:prSet presAssocID="{C334ECD7-F7C5-4C4F-AB0E-713F0D665697}" presName="comp" presStyleCnt="0"/>
      <dgm:spPr/>
    </dgm:pt>
    <dgm:pt modelId="{9FC189E7-72A2-449E-86AF-512D9A463E12}" type="pres">
      <dgm:prSet presAssocID="{C334ECD7-F7C5-4C4F-AB0E-713F0D665697}" presName="box" presStyleLbl="node1" presStyleIdx="1" presStyleCnt="2" custScaleY="42002"/>
      <dgm:spPr/>
      <dgm:t>
        <a:bodyPr/>
        <a:lstStyle/>
        <a:p>
          <a:endParaRPr lang="pl-PL"/>
        </a:p>
      </dgm:t>
    </dgm:pt>
    <dgm:pt modelId="{7E6FF60A-1917-4C1D-B114-7396F4798C77}" type="pres">
      <dgm:prSet presAssocID="{C334ECD7-F7C5-4C4F-AB0E-713F0D665697}" presName="img" presStyleLbl="fgImgPlace1" presStyleIdx="1" presStyleCnt="2" custScaleX="72896" custScaleY="36400" custLinFactNeighborX="-12527" custLinFactNeighborY="-31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pl-PL"/>
        </a:p>
      </dgm:t>
    </dgm:pt>
    <dgm:pt modelId="{DDF60953-BCE6-4336-AE30-99F846946B26}" type="pres">
      <dgm:prSet presAssocID="{C334ECD7-F7C5-4C4F-AB0E-713F0D665697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57DD2BA4-BF70-45D2-83DB-D744FC12707C}" type="presOf" srcId="{C334ECD7-F7C5-4C4F-AB0E-713F0D665697}" destId="{DDF60953-BCE6-4336-AE30-99F846946B26}" srcOrd="1" destOrd="0" presId="urn:microsoft.com/office/officeart/2005/8/layout/vList4#11"/>
    <dgm:cxn modelId="{D7804F62-F3E9-4410-B635-EB664A0D3EE0}" srcId="{4BACA7BD-96D1-4A05-A7FB-1DAA4D5B2D6C}" destId="{C334ECD7-F7C5-4C4F-AB0E-713F0D665697}" srcOrd="1" destOrd="0" parTransId="{498A9E1E-BCC8-4F0F-BC79-254F398AEE77}" sibTransId="{F5E0FC81-BEEF-4B0E-863E-DCA69E186A08}"/>
    <dgm:cxn modelId="{816235AB-2641-4BED-884B-1AABA3A5717A}" type="presOf" srcId="{750FF431-2C3F-421A-AAFF-C7CE537CAD38}" destId="{03D17A5F-4E5E-4B16-B844-2BE961E37D3E}" srcOrd="1" destOrd="0" presId="urn:microsoft.com/office/officeart/2005/8/layout/vList4#11"/>
    <dgm:cxn modelId="{E319BDBC-1FD2-4220-943E-1EA3F9F50DDB}" type="presOf" srcId="{4BACA7BD-96D1-4A05-A7FB-1DAA4D5B2D6C}" destId="{DD653B6C-DFF7-464F-A0B1-B26C5857E1A7}" srcOrd="0" destOrd="0" presId="urn:microsoft.com/office/officeart/2005/8/layout/vList4#11"/>
    <dgm:cxn modelId="{47FED186-BAC1-4339-9779-87491D9EEB25}" type="presOf" srcId="{C334ECD7-F7C5-4C4F-AB0E-713F0D665697}" destId="{9FC189E7-72A2-449E-86AF-512D9A463E12}" srcOrd="0" destOrd="0" presId="urn:microsoft.com/office/officeart/2005/8/layout/vList4#11"/>
    <dgm:cxn modelId="{FCAC2160-925A-42A7-B60E-F51730C1485C}" type="presOf" srcId="{750FF431-2C3F-421A-AAFF-C7CE537CAD38}" destId="{B3050A60-8EC3-45CB-A20A-E25BD30C40A7}" srcOrd="0" destOrd="0" presId="urn:microsoft.com/office/officeart/2005/8/layout/vList4#11"/>
    <dgm:cxn modelId="{5D28E761-4363-4877-9911-7E1BBBA8AD12}" srcId="{4BACA7BD-96D1-4A05-A7FB-1DAA4D5B2D6C}" destId="{750FF431-2C3F-421A-AAFF-C7CE537CAD38}" srcOrd="0" destOrd="0" parTransId="{E1BD29AA-09B4-4BBF-8934-C4AC58DEA5EA}" sibTransId="{2F999268-30EC-497B-89E1-E2848DBE6E81}"/>
    <dgm:cxn modelId="{48D736B3-A208-409E-8B2E-3EEC5696CA98}" type="presParOf" srcId="{DD653B6C-DFF7-464F-A0B1-B26C5857E1A7}" destId="{A0B7F8EB-FFCF-4A96-91C8-203960773E2E}" srcOrd="0" destOrd="0" presId="urn:microsoft.com/office/officeart/2005/8/layout/vList4#11"/>
    <dgm:cxn modelId="{A1BEACF4-0CD1-4644-B519-42E0510465DB}" type="presParOf" srcId="{A0B7F8EB-FFCF-4A96-91C8-203960773E2E}" destId="{B3050A60-8EC3-45CB-A20A-E25BD30C40A7}" srcOrd="0" destOrd="0" presId="urn:microsoft.com/office/officeart/2005/8/layout/vList4#11"/>
    <dgm:cxn modelId="{B17836F6-D02C-4F7F-80DF-0311E8BA0F02}" type="presParOf" srcId="{A0B7F8EB-FFCF-4A96-91C8-203960773E2E}" destId="{29B3F5ED-E818-4C6A-AF6A-A3D022487630}" srcOrd="1" destOrd="0" presId="urn:microsoft.com/office/officeart/2005/8/layout/vList4#11"/>
    <dgm:cxn modelId="{E167E6DE-F062-4964-8B6F-46D064D64994}" type="presParOf" srcId="{A0B7F8EB-FFCF-4A96-91C8-203960773E2E}" destId="{03D17A5F-4E5E-4B16-B844-2BE961E37D3E}" srcOrd="2" destOrd="0" presId="urn:microsoft.com/office/officeart/2005/8/layout/vList4#11"/>
    <dgm:cxn modelId="{B9172BAD-54C2-4B9F-89DE-A81F64FAD2BB}" type="presParOf" srcId="{DD653B6C-DFF7-464F-A0B1-B26C5857E1A7}" destId="{86F4DE6B-C002-46E2-8087-DFF32BC65C85}" srcOrd="1" destOrd="0" presId="urn:microsoft.com/office/officeart/2005/8/layout/vList4#11"/>
    <dgm:cxn modelId="{39E690CB-3E5A-4F9C-AE02-B14B7D0D034F}" type="presParOf" srcId="{DD653B6C-DFF7-464F-A0B1-B26C5857E1A7}" destId="{220BB8F7-D8B6-4510-A3D2-78A28B84D065}" srcOrd="2" destOrd="0" presId="urn:microsoft.com/office/officeart/2005/8/layout/vList4#11"/>
    <dgm:cxn modelId="{60149B92-F041-4BB8-B678-FE93EE3AAF57}" type="presParOf" srcId="{220BB8F7-D8B6-4510-A3D2-78A28B84D065}" destId="{9FC189E7-72A2-449E-86AF-512D9A463E12}" srcOrd="0" destOrd="0" presId="urn:microsoft.com/office/officeart/2005/8/layout/vList4#11"/>
    <dgm:cxn modelId="{692AF771-B1A1-4BD0-BA5B-7455DD3202D7}" type="presParOf" srcId="{220BB8F7-D8B6-4510-A3D2-78A28B84D065}" destId="{7E6FF60A-1917-4C1D-B114-7396F4798C77}" srcOrd="1" destOrd="0" presId="urn:microsoft.com/office/officeart/2005/8/layout/vList4#11"/>
    <dgm:cxn modelId="{470BA5C5-A4BE-4B8A-B7DA-7525D14FD2DF}" type="presParOf" srcId="{220BB8F7-D8B6-4510-A3D2-78A28B84D065}" destId="{DDF60953-BCE6-4336-AE30-99F846946B26}" srcOrd="2" destOrd="0" presId="urn:microsoft.com/office/officeart/2005/8/layout/vList4#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ACA7BD-96D1-4A05-A7FB-1DAA4D5B2D6C}" type="doc">
      <dgm:prSet loTypeId="urn:microsoft.com/office/officeart/2008/layout/AlternatingHexagons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50FF431-2C3F-421A-AAFF-C7CE537CAD38}">
      <dgm:prSet phldrT="[Tekst]" custT="1"/>
      <dgm:spPr/>
      <dgm:t>
        <a:bodyPr/>
        <a:lstStyle/>
        <a:p>
          <a:endParaRPr lang="pl-PL" sz="1300" dirty="0" smtClean="0"/>
        </a:p>
        <a:p>
          <a:r>
            <a:rPr lang="pl-PL" sz="1300" dirty="0" smtClean="0"/>
            <a:t>Zakres merytoryczny działań planowanych do realizacji w ramach projektu musi być zbieżny z zakresem działań wskazanych do realizacji w powyższym planie, w związku z powyższym nie ma możliwości realizacji jedynie </a:t>
          </a:r>
        </a:p>
        <a:p>
          <a:r>
            <a:rPr lang="pl-PL" sz="1300" u="sng" dirty="0" smtClean="0"/>
            <a:t>Podschematu 1.4 B </a:t>
          </a:r>
          <a:r>
            <a:rPr lang="pl-PL" sz="1300" u="sng" dirty="0" err="1" smtClean="0"/>
            <a:t>b</a:t>
          </a:r>
          <a:endParaRPr lang="pl-PL" sz="1300" b="0" u="sng" dirty="0"/>
        </a:p>
      </dgm:t>
    </dgm:pt>
    <dgm:pt modelId="{E1BD29AA-09B4-4BBF-8934-C4AC58DEA5EA}" type="parTrans" cxnId="{5D28E761-4363-4877-9911-7E1BBBA8AD12}">
      <dgm:prSet/>
      <dgm:spPr/>
      <dgm:t>
        <a:bodyPr/>
        <a:lstStyle/>
        <a:p>
          <a:endParaRPr lang="pl-PL"/>
        </a:p>
      </dgm:t>
    </dgm:pt>
    <dgm:pt modelId="{2F999268-30EC-497B-89E1-E2848DBE6E81}" type="sibTrans" cxnId="{5D28E761-4363-4877-9911-7E1BBBA8AD12}">
      <dgm:prSet custT="1"/>
      <dgm:spPr/>
      <dgm:t>
        <a:bodyPr/>
        <a:lstStyle/>
        <a:p>
          <a:r>
            <a:rPr lang="pl-PL" sz="1300" dirty="0" smtClean="0"/>
            <a:t>Wnioskodawca musi posiadać aktualną długoterminową</a:t>
          </a:r>
          <a:r>
            <a:rPr lang="pl-PL" sz="1300" b="1" dirty="0" smtClean="0"/>
            <a:t> </a:t>
          </a:r>
          <a:r>
            <a:rPr lang="pl-PL" sz="1300" dirty="0" smtClean="0"/>
            <a:t>(kompleksową) „strategię biznesową  przedsiębiorstwa” lub dokument równoważny, sporządzony w wyniku usługi doradczej/lub samodzielnie przez przedsiębiorcę.</a:t>
          </a:r>
          <a:endParaRPr lang="pl-PL" sz="1300" b="1" i="1" dirty="0"/>
        </a:p>
      </dgm:t>
    </dgm:pt>
    <dgm:pt modelId="{D70311F2-9318-4A95-B081-1338E0CB195B}" type="pres">
      <dgm:prSet presAssocID="{4BACA7BD-96D1-4A05-A7FB-1DAA4D5B2D6C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pl-PL"/>
        </a:p>
      </dgm:t>
    </dgm:pt>
    <dgm:pt modelId="{99CE8D02-8A70-4998-9F01-DB6288030F59}" type="pres">
      <dgm:prSet presAssocID="{750FF431-2C3F-421A-AAFF-C7CE537CAD38}" presName="composite" presStyleCnt="0"/>
      <dgm:spPr/>
      <dgm:t>
        <a:bodyPr/>
        <a:lstStyle/>
        <a:p>
          <a:endParaRPr lang="pl-PL"/>
        </a:p>
      </dgm:t>
    </dgm:pt>
    <dgm:pt modelId="{13EA45FA-89FC-4B70-9826-C1BCA8B0E460}" type="pres">
      <dgm:prSet presAssocID="{750FF431-2C3F-421A-AAFF-C7CE537CAD38}" presName="Parent1" presStyleLbl="node1" presStyleIdx="0" presStyleCnt="2" custScaleX="188650" custScaleY="166054" custLinFactNeighborX="66237" custLinFactNeighborY="-97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FDF8AE4-0875-4082-B141-C094030FCE50}" type="pres">
      <dgm:prSet presAssocID="{750FF431-2C3F-421A-AAFF-C7CE537CAD38}" presName="Childtext1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C75B620-BAAE-45BF-B2F0-222BFB7AD082}" type="pres">
      <dgm:prSet presAssocID="{750FF431-2C3F-421A-AAFF-C7CE537CAD38}" presName="BalanceSpacing" presStyleCnt="0"/>
      <dgm:spPr/>
      <dgm:t>
        <a:bodyPr/>
        <a:lstStyle/>
        <a:p>
          <a:endParaRPr lang="pl-PL"/>
        </a:p>
      </dgm:t>
    </dgm:pt>
    <dgm:pt modelId="{A9377415-7930-40EF-86E9-5A344EB59352}" type="pres">
      <dgm:prSet presAssocID="{750FF431-2C3F-421A-AAFF-C7CE537CAD38}" presName="BalanceSpacing1" presStyleCnt="0"/>
      <dgm:spPr/>
      <dgm:t>
        <a:bodyPr/>
        <a:lstStyle/>
        <a:p>
          <a:endParaRPr lang="pl-PL"/>
        </a:p>
      </dgm:t>
    </dgm:pt>
    <dgm:pt modelId="{2EDB9691-F573-4D01-A65D-6EDD91848318}" type="pres">
      <dgm:prSet presAssocID="{2F999268-30EC-497B-89E1-E2848DBE6E81}" presName="Accent1Text" presStyleLbl="node1" presStyleIdx="1" presStyleCnt="2" custScaleX="189404" custScaleY="165892" custLinFactNeighborX="-13263" custLinFactNeighborY="-808"/>
      <dgm:spPr/>
      <dgm:t>
        <a:bodyPr/>
        <a:lstStyle/>
        <a:p>
          <a:endParaRPr lang="pl-PL"/>
        </a:p>
      </dgm:t>
    </dgm:pt>
  </dgm:ptLst>
  <dgm:cxnLst>
    <dgm:cxn modelId="{58E1CF3F-776B-4936-86A7-CCBADCE709AB}" type="presOf" srcId="{2F999268-30EC-497B-89E1-E2848DBE6E81}" destId="{2EDB9691-F573-4D01-A65D-6EDD91848318}" srcOrd="0" destOrd="0" presId="urn:microsoft.com/office/officeart/2008/layout/AlternatingHexagons"/>
    <dgm:cxn modelId="{CD986C52-C847-4A44-ACD4-AB2C52A952F8}" type="presOf" srcId="{4BACA7BD-96D1-4A05-A7FB-1DAA4D5B2D6C}" destId="{D70311F2-9318-4A95-B081-1338E0CB195B}" srcOrd="0" destOrd="0" presId="urn:microsoft.com/office/officeart/2008/layout/AlternatingHexagons"/>
    <dgm:cxn modelId="{FF019A6D-DEB0-422A-97DA-B4DC634E3AFD}" type="presOf" srcId="{750FF431-2C3F-421A-AAFF-C7CE537CAD38}" destId="{13EA45FA-89FC-4B70-9826-C1BCA8B0E460}" srcOrd="0" destOrd="0" presId="urn:microsoft.com/office/officeart/2008/layout/AlternatingHexagons"/>
    <dgm:cxn modelId="{5D28E761-4363-4877-9911-7E1BBBA8AD12}" srcId="{4BACA7BD-96D1-4A05-A7FB-1DAA4D5B2D6C}" destId="{750FF431-2C3F-421A-AAFF-C7CE537CAD38}" srcOrd="0" destOrd="0" parTransId="{E1BD29AA-09B4-4BBF-8934-C4AC58DEA5EA}" sibTransId="{2F999268-30EC-497B-89E1-E2848DBE6E81}"/>
    <dgm:cxn modelId="{F470EF06-731B-4EDB-8972-E868AEA31DEA}" type="presParOf" srcId="{D70311F2-9318-4A95-B081-1338E0CB195B}" destId="{99CE8D02-8A70-4998-9F01-DB6288030F59}" srcOrd="0" destOrd="0" presId="urn:microsoft.com/office/officeart/2008/layout/AlternatingHexagons"/>
    <dgm:cxn modelId="{2DDB037C-8487-455B-8EBE-4498BE3F87E6}" type="presParOf" srcId="{99CE8D02-8A70-4998-9F01-DB6288030F59}" destId="{13EA45FA-89FC-4B70-9826-C1BCA8B0E460}" srcOrd="0" destOrd="0" presId="urn:microsoft.com/office/officeart/2008/layout/AlternatingHexagons"/>
    <dgm:cxn modelId="{4274A290-1501-4D91-8A83-46DB46147B9D}" type="presParOf" srcId="{99CE8D02-8A70-4998-9F01-DB6288030F59}" destId="{7FDF8AE4-0875-4082-B141-C094030FCE50}" srcOrd="1" destOrd="0" presId="urn:microsoft.com/office/officeart/2008/layout/AlternatingHexagons"/>
    <dgm:cxn modelId="{977FDC54-337D-4CF7-94B4-9ACC4584E387}" type="presParOf" srcId="{99CE8D02-8A70-4998-9F01-DB6288030F59}" destId="{1C75B620-BAAE-45BF-B2F0-222BFB7AD082}" srcOrd="2" destOrd="0" presId="urn:microsoft.com/office/officeart/2008/layout/AlternatingHexagons"/>
    <dgm:cxn modelId="{548F2E60-207B-4051-BDD0-BCD0EA1CC79B}" type="presParOf" srcId="{99CE8D02-8A70-4998-9F01-DB6288030F59}" destId="{A9377415-7930-40EF-86E9-5A344EB59352}" srcOrd="3" destOrd="0" presId="urn:microsoft.com/office/officeart/2008/layout/AlternatingHexagons"/>
    <dgm:cxn modelId="{5AFE606A-730E-4065-9ACE-9762C99FE70D}" type="presParOf" srcId="{99CE8D02-8A70-4998-9F01-DB6288030F59}" destId="{2EDB9691-F573-4D01-A65D-6EDD91848318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ACA7BD-96D1-4A05-A7FB-1DAA4D5B2D6C}" type="doc">
      <dgm:prSet loTypeId="urn:microsoft.com/office/officeart/2005/8/layout/vList4#1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50FF431-2C3F-421A-AAFF-C7CE537CAD38}">
      <dgm:prSet phldrT="[Tekst]" custT="1"/>
      <dgm:spPr>
        <a:noFill/>
        <a:ln>
          <a:solidFill>
            <a:srgbClr val="FFCC00"/>
          </a:solidFill>
          <a:prstDash val="sysDash"/>
        </a:ln>
      </dgm:spPr>
      <dgm:t>
        <a:bodyPr/>
        <a:lstStyle/>
        <a:p>
          <a:pPr algn="just"/>
          <a:r>
            <a:rPr lang="pl-PL" sz="1200" dirty="0" smtClean="0">
              <a:solidFill>
                <a:schemeClr val="tx1"/>
              </a:solidFill>
            </a:rPr>
            <a:t>Projekty dotyczące nawiązywania i utrzymywania kontaktów gospodarczych oraz promocji przedsiębiorstw na rynkach krajowych i międzynarodowych – wdrażające Plany rozwoju eksportu /internacjonalizacji przedsiębiorstwa np.:</a:t>
          </a:r>
        </a:p>
        <a:p>
          <a:pPr algn="just"/>
          <a:r>
            <a:rPr lang="pl-PL" sz="1200" dirty="0" smtClean="0">
              <a:solidFill>
                <a:schemeClr val="tx1"/>
              </a:solidFill>
            </a:rPr>
            <a:t> -  wizyty studyjne i misje zagraniczne;</a:t>
          </a:r>
        </a:p>
        <a:p>
          <a:pPr algn="just"/>
          <a:r>
            <a:rPr lang="pl-PL" sz="1200" dirty="0" smtClean="0">
              <a:solidFill>
                <a:schemeClr val="tx1"/>
              </a:solidFill>
            </a:rPr>
            <a:t> -  udział w krajowych i międzynarodowych targach i wystawach branżowych;</a:t>
          </a:r>
        </a:p>
        <a:p>
          <a:pPr algn="just"/>
          <a:r>
            <a:rPr lang="pl-PL" sz="1200" dirty="0" smtClean="0">
              <a:solidFill>
                <a:schemeClr val="tx1"/>
              </a:solidFill>
            </a:rPr>
            <a:t> - udział w innych ważnych dla wybranej branży wydarzeniach o charakterze międzynarodowym;</a:t>
          </a:r>
        </a:p>
        <a:p>
          <a:pPr algn="just"/>
          <a:r>
            <a:rPr lang="pl-PL" sz="1200" dirty="0" smtClean="0">
              <a:solidFill>
                <a:schemeClr val="tx1"/>
              </a:solidFill>
            </a:rPr>
            <a:t> - organizacja zbiorowych wystaw na terenie działalności przedsiębiorstwa – ukierunkowanych na przyjęcie wizyt studyjnych potencjalnych zagranicznych partnerów handlowych.</a:t>
          </a:r>
        </a:p>
        <a:p>
          <a:pPr algn="just"/>
          <a:endParaRPr lang="pl-PL" sz="1200" dirty="0" smtClean="0">
            <a:solidFill>
              <a:schemeClr val="tx1"/>
            </a:solidFill>
            <a:latin typeface="+mn-lt"/>
            <a:cs typeface="Arial" pitchFamily="34" charset="0"/>
          </a:endParaRPr>
        </a:p>
        <a:p>
          <a:pPr algn="just"/>
          <a:endParaRPr lang="pl-PL" sz="1200" dirty="0">
            <a:solidFill>
              <a:schemeClr val="tx1"/>
            </a:solidFill>
            <a:latin typeface="+mn-lt"/>
            <a:cs typeface="Arial" pitchFamily="34" charset="0"/>
          </a:endParaRPr>
        </a:p>
      </dgm:t>
    </dgm:pt>
    <dgm:pt modelId="{E1BD29AA-09B4-4BBF-8934-C4AC58DEA5EA}" type="parTrans" cxnId="{5D28E761-4363-4877-9911-7E1BBBA8AD12}">
      <dgm:prSet/>
      <dgm:spPr/>
      <dgm:t>
        <a:bodyPr/>
        <a:lstStyle/>
        <a:p>
          <a:endParaRPr lang="pl-PL"/>
        </a:p>
      </dgm:t>
    </dgm:pt>
    <dgm:pt modelId="{2F999268-30EC-497B-89E1-E2848DBE6E81}" type="sibTrans" cxnId="{5D28E761-4363-4877-9911-7E1BBBA8AD12}">
      <dgm:prSet/>
      <dgm:spPr/>
      <dgm:t>
        <a:bodyPr/>
        <a:lstStyle/>
        <a:p>
          <a:endParaRPr lang="pl-PL"/>
        </a:p>
      </dgm:t>
    </dgm:pt>
    <dgm:pt modelId="{DD653B6C-DFF7-464F-A0B1-B26C5857E1A7}" type="pres">
      <dgm:prSet presAssocID="{4BACA7BD-96D1-4A05-A7FB-1DAA4D5B2D6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0B7F8EB-FFCF-4A96-91C8-203960773E2E}" type="pres">
      <dgm:prSet presAssocID="{750FF431-2C3F-421A-AAFF-C7CE537CAD38}" presName="comp" presStyleCnt="0"/>
      <dgm:spPr/>
    </dgm:pt>
    <dgm:pt modelId="{B3050A60-8EC3-45CB-A20A-E25BD30C40A7}" type="pres">
      <dgm:prSet presAssocID="{750FF431-2C3F-421A-AAFF-C7CE537CAD38}" presName="box" presStyleLbl="node1" presStyleIdx="0" presStyleCnt="1" custScaleY="100000"/>
      <dgm:spPr/>
      <dgm:t>
        <a:bodyPr/>
        <a:lstStyle/>
        <a:p>
          <a:endParaRPr lang="pl-PL"/>
        </a:p>
      </dgm:t>
    </dgm:pt>
    <dgm:pt modelId="{29B3F5ED-E818-4C6A-AF6A-A3D022487630}" type="pres">
      <dgm:prSet presAssocID="{750FF431-2C3F-421A-AAFF-C7CE537CAD38}" presName="img" presStyleLbl="fgImgPlace1" presStyleIdx="0" presStyleCnt="1" custScaleX="84019" custScaleY="58116" custLinFactNeighborX="-9567" custLinFactNeighborY="19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l-PL"/>
        </a:p>
      </dgm:t>
    </dgm:pt>
    <dgm:pt modelId="{03D17A5F-4E5E-4B16-B844-2BE961E37D3E}" type="pres">
      <dgm:prSet presAssocID="{750FF431-2C3F-421A-AAFF-C7CE537CAD38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F9973E7D-0B4F-40BA-8788-F5CC013F598A}" type="presOf" srcId="{750FF431-2C3F-421A-AAFF-C7CE537CAD38}" destId="{B3050A60-8EC3-45CB-A20A-E25BD30C40A7}" srcOrd="0" destOrd="0" presId="urn:microsoft.com/office/officeart/2005/8/layout/vList4#11"/>
    <dgm:cxn modelId="{AC2EE913-7E4D-41E7-9E24-A97C5DF24CD3}" type="presOf" srcId="{750FF431-2C3F-421A-AAFF-C7CE537CAD38}" destId="{03D17A5F-4E5E-4B16-B844-2BE961E37D3E}" srcOrd="1" destOrd="0" presId="urn:microsoft.com/office/officeart/2005/8/layout/vList4#11"/>
    <dgm:cxn modelId="{9452F39B-8CF0-4F52-8C68-89D8674380E9}" type="presOf" srcId="{4BACA7BD-96D1-4A05-A7FB-1DAA4D5B2D6C}" destId="{DD653B6C-DFF7-464F-A0B1-B26C5857E1A7}" srcOrd="0" destOrd="0" presId="urn:microsoft.com/office/officeart/2005/8/layout/vList4#11"/>
    <dgm:cxn modelId="{5D28E761-4363-4877-9911-7E1BBBA8AD12}" srcId="{4BACA7BD-96D1-4A05-A7FB-1DAA4D5B2D6C}" destId="{750FF431-2C3F-421A-AAFF-C7CE537CAD38}" srcOrd="0" destOrd="0" parTransId="{E1BD29AA-09B4-4BBF-8934-C4AC58DEA5EA}" sibTransId="{2F999268-30EC-497B-89E1-E2848DBE6E81}"/>
    <dgm:cxn modelId="{9D441EAC-246A-4AD0-A22C-64FFBFBC8CFB}" type="presParOf" srcId="{DD653B6C-DFF7-464F-A0B1-B26C5857E1A7}" destId="{A0B7F8EB-FFCF-4A96-91C8-203960773E2E}" srcOrd="0" destOrd="0" presId="urn:microsoft.com/office/officeart/2005/8/layout/vList4#11"/>
    <dgm:cxn modelId="{311B5537-3FD1-4D65-A910-53A9AAC8FE5D}" type="presParOf" srcId="{A0B7F8EB-FFCF-4A96-91C8-203960773E2E}" destId="{B3050A60-8EC3-45CB-A20A-E25BD30C40A7}" srcOrd="0" destOrd="0" presId="urn:microsoft.com/office/officeart/2005/8/layout/vList4#11"/>
    <dgm:cxn modelId="{A54C391F-F668-47B4-B15E-20B28E3626C7}" type="presParOf" srcId="{A0B7F8EB-FFCF-4A96-91C8-203960773E2E}" destId="{29B3F5ED-E818-4C6A-AF6A-A3D022487630}" srcOrd="1" destOrd="0" presId="urn:microsoft.com/office/officeart/2005/8/layout/vList4#11"/>
    <dgm:cxn modelId="{8AF816D4-2EB2-4FBB-9A25-331C10238E3E}" type="presParOf" srcId="{A0B7F8EB-FFCF-4A96-91C8-203960773E2E}" destId="{03D17A5F-4E5E-4B16-B844-2BE961E37D3E}" srcOrd="2" destOrd="0" presId="urn:microsoft.com/office/officeart/2005/8/layout/vList4#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ACA7BD-96D1-4A05-A7FB-1DAA4D5B2D6C}" type="doc">
      <dgm:prSet loTypeId="urn:microsoft.com/office/officeart/2008/layout/AlternatingHexagons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50FF431-2C3F-421A-AAFF-C7CE537CAD38}">
      <dgm:prSet phldrT="[Tekst]" custT="1"/>
      <dgm:spPr/>
      <dgm:t>
        <a:bodyPr/>
        <a:lstStyle/>
        <a:p>
          <a:endParaRPr lang="pl-PL" sz="1300" dirty="0" smtClean="0"/>
        </a:p>
        <a:p>
          <a:r>
            <a:rPr lang="pl-PL" sz="1300" dirty="0" smtClean="0"/>
            <a:t>Zakres merytoryczny działań planowanych do realizacji w ramach projektu musi być  zbieżny z zakresem działań wskazanych do realizacji w planie/strategii.</a:t>
          </a:r>
          <a:endParaRPr lang="pl-PL" sz="1300" b="0" u="sng" dirty="0"/>
        </a:p>
      </dgm:t>
    </dgm:pt>
    <dgm:pt modelId="{E1BD29AA-09B4-4BBF-8934-C4AC58DEA5EA}" type="parTrans" cxnId="{5D28E761-4363-4877-9911-7E1BBBA8AD12}">
      <dgm:prSet/>
      <dgm:spPr/>
      <dgm:t>
        <a:bodyPr/>
        <a:lstStyle/>
        <a:p>
          <a:endParaRPr lang="pl-PL"/>
        </a:p>
      </dgm:t>
    </dgm:pt>
    <dgm:pt modelId="{2F999268-30EC-497B-89E1-E2848DBE6E81}" type="sibTrans" cxnId="{5D28E761-4363-4877-9911-7E1BBBA8AD12}">
      <dgm:prSet custT="1"/>
      <dgm:spPr/>
      <dgm:t>
        <a:bodyPr/>
        <a:lstStyle/>
        <a:p>
          <a:r>
            <a:rPr lang="pl-PL" sz="1300" dirty="0" smtClean="0"/>
            <a:t>Wnioskodawca musi posiadać aktualny plan rozwoju eksportu/ internacjonalizacji/strategii biznesowej  przedsiębiorstwa lub równoważny dokument, sporządzony w wyniku usługi doradczej lub samodzielnie przez przedsiębiorcę.</a:t>
          </a:r>
          <a:endParaRPr lang="pl-PL" sz="1300" b="1" i="1" dirty="0"/>
        </a:p>
      </dgm:t>
    </dgm:pt>
    <dgm:pt modelId="{D70311F2-9318-4A95-B081-1338E0CB195B}" type="pres">
      <dgm:prSet presAssocID="{4BACA7BD-96D1-4A05-A7FB-1DAA4D5B2D6C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pl-PL"/>
        </a:p>
      </dgm:t>
    </dgm:pt>
    <dgm:pt modelId="{99CE8D02-8A70-4998-9F01-DB6288030F59}" type="pres">
      <dgm:prSet presAssocID="{750FF431-2C3F-421A-AAFF-C7CE537CAD38}" presName="composite" presStyleCnt="0"/>
      <dgm:spPr/>
      <dgm:t>
        <a:bodyPr/>
        <a:lstStyle/>
        <a:p>
          <a:endParaRPr lang="pl-PL"/>
        </a:p>
      </dgm:t>
    </dgm:pt>
    <dgm:pt modelId="{13EA45FA-89FC-4B70-9826-C1BCA8B0E460}" type="pres">
      <dgm:prSet presAssocID="{750FF431-2C3F-421A-AAFF-C7CE537CAD38}" presName="Parent1" presStyleLbl="node1" presStyleIdx="0" presStyleCnt="2" custScaleX="188650" custScaleY="166054" custLinFactNeighborX="66237" custLinFactNeighborY="-97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FDF8AE4-0875-4082-B141-C094030FCE50}" type="pres">
      <dgm:prSet presAssocID="{750FF431-2C3F-421A-AAFF-C7CE537CAD38}" presName="Childtext1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C75B620-BAAE-45BF-B2F0-222BFB7AD082}" type="pres">
      <dgm:prSet presAssocID="{750FF431-2C3F-421A-AAFF-C7CE537CAD38}" presName="BalanceSpacing" presStyleCnt="0"/>
      <dgm:spPr/>
      <dgm:t>
        <a:bodyPr/>
        <a:lstStyle/>
        <a:p>
          <a:endParaRPr lang="pl-PL"/>
        </a:p>
      </dgm:t>
    </dgm:pt>
    <dgm:pt modelId="{A9377415-7930-40EF-86E9-5A344EB59352}" type="pres">
      <dgm:prSet presAssocID="{750FF431-2C3F-421A-AAFF-C7CE537CAD38}" presName="BalanceSpacing1" presStyleCnt="0"/>
      <dgm:spPr/>
      <dgm:t>
        <a:bodyPr/>
        <a:lstStyle/>
        <a:p>
          <a:endParaRPr lang="pl-PL"/>
        </a:p>
      </dgm:t>
    </dgm:pt>
    <dgm:pt modelId="{2EDB9691-F573-4D01-A65D-6EDD91848318}" type="pres">
      <dgm:prSet presAssocID="{2F999268-30EC-497B-89E1-E2848DBE6E81}" presName="Accent1Text" presStyleLbl="node1" presStyleIdx="1" presStyleCnt="2" custScaleX="189404" custScaleY="165892" custLinFactNeighborX="-13263" custLinFactNeighborY="-808"/>
      <dgm:spPr/>
      <dgm:t>
        <a:bodyPr/>
        <a:lstStyle/>
        <a:p>
          <a:endParaRPr lang="pl-PL"/>
        </a:p>
      </dgm:t>
    </dgm:pt>
  </dgm:ptLst>
  <dgm:cxnLst>
    <dgm:cxn modelId="{A4221A93-E1F4-43C6-AF02-D477D3DBC591}" type="presOf" srcId="{750FF431-2C3F-421A-AAFF-C7CE537CAD38}" destId="{13EA45FA-89FC-4B70-9826-C1BCA8B0E460}" srcOrd="0" destOrd="0" presId="urn:microsoft.com/office/officeart/2008/layout/AlternatingHexagons"/>
    <dgm:cxn modelId="{E05E1D31-35E5-4133-AAD3-B35CC6D70752}" type="presOf" srcId="{4BACA7BD-96D1-4A05-A7FB-1DAA4D5B2D6C}" destId="{D70311F2-9318-4A95-B081-1338E0CB195B}" srcOrd="0" destOrd="0" presId="urn:microsoft.com/office/officeart/2008/layout/AlternatingHexagons"/>
    <dgm:cxn modelId="{5D28E761-4363-4877-9911-7E1BBBA8AD12}" srcId="{4BACA7BD-96D1-4A05-A7FB-1DAA4D5B2D6C}" destId="{750FF431-2C3F-421A-AAFF-C7CE537CAD38}" srcOrd="0" destOrd="0" parTransId="{E1BD29AA-09B4-4BBF-8934-C4AC58DEA5EA}" sibTransId="{2F999268-30EC-497B-89E1-E2848DBE6E81}"/>
    <dgm:cxn modelId="{BDAAF97C-5520-427B-B292-79D352A8E2A8}" type="presOf" srcId="{2F999268-30EC-497B-89E1-E2848DBE6E81}" destId="{2EDB9691-F573-4D01-A65D-6EDD91848318}" srcOrd="0" destOrd="0" presId="urn:microsoft.com/office/officeart/2008/layout/AlternatingHexagons"/>
    <dgm:cxn modelId="{80EB2BA6-CCEE-45AE-9DCC-BCD9129786C1}" type="presParOf" srcId="{D70311F2-9318-4A95-B081-1338E0CB195B}" destId="{99CE8D02-8A70-4998-9F01-DB6288030F59}" srcOrd="0" destOrd="0" presId="urn:microsoft.com/office/officeart/2008/layout/AlternatingHexagons"/>
    <dgm:cxn modelId="{2BEB94AB-5595-4353-A861-E0C1B424073A}" type="presParOf" srcId="{99CE8D02-8A70-4998-9F01-DB6288030F59}" destId="{13EA45FA-89FC-4B70-9826-C1BCA8B0E460}" srcOrd="0" destOrd="0" presId="urn:microsoft.com/office/officeart/2008/layout/AlternatingHexagons"/>
    <dgm:cxn modelId="{1C27A43C-B2D2-4966-B109-F0D03D1B55FF}" type="presParOf" srcId="{99CE8D02-8A70-4998-9F01-DB6288030F59}" destId="{7FDF8AE4-0875-4082-B141-C094030FCE50}" srcOrd="1" destOrd="0" presId="urn:microsoft.com/office/officeart/2008/layout/AlternatingHexagons"/>
    <dgm:cxn modelId="{35945F60-38FE-454D-8565-F4C82F48E73C}" type="presParOf" srcId="{99CE8D02-8A70-4998-9F01-DB6288030F59}" destId="{1C75B620-BAAE-45BF-B2F0-222BFB7AD082}" srcOrd="2" destOrd="0" presId="urn:microsoft.com/office/officeart/2008/layout/AlternatingHexagons"/>
    <dgm:cxn modelId="{2B8371D0-4F20-4786-AD66-50F2C6098BD5}" type="presParOf" srcId="{99CE8D02-8A70-4998-9F01-DB6288030F59}" destId="{A9377415-7930-40EF-86E9-5A344EB59352}" srcOrd="3" destOrd="0" presId="urn:microsoft.com/office/officeart/2008/layout/AlternatingHexagons"/>
    <dgm:cxn modelId="{C471254C-5CFA-4387-B78E-5B3D75BD65AC}" type="presParOf" srcId="{99CE8D02-8A70-4998-9F01-DB6288030F59}" destId="{2EDB9691-F573-4D01-A65D-6EDD91848318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BACA7BD-96D1-4A05-A7FB-1DAA4D5B2D6C}" type="doc">
      <dgm:prSet loTypeId="urn:microsoft.com/office/officeart/2005/8/layout/vList4#8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50FF431-2C3F-421A-AAFF-C7CE537CAD38}">
      <dgm:prSet phldrT="[Tekst]" custT="1"/>
      <dgm:spPr>
        <a:noFill/>
        <a:ln>
          <a:solidFill>
            <a:srgbClr val="FFCC00"/>
          </a:solidFill>
          <a:prstDash val="sysDash"/>
        </a:ln>
      </dgm:spPr>
      <dgm:t>
        <a:bodyPr/>
        <a:lstStyle/>
        <a:p>
          <a:pPr algn="just"/>
          <a:endParaRPr lang="pl-PL" sz="1200" dirty="0">
            <a:solidFill>
              <a:schemeClr val="tx1"/>
            </a:solidFill>
            <a:latin typeface="+mn-lt"/>
            <a:cs typeface="Arial" pitchFamily="34" charset="0"/>
          </a:endParaRPr>
        </a:p>
      </dgm:t>
    </dgm:pt>
    <dgm:pt modelId="{E1BD29AA-09B4-4BBF-8934-C4AC58DEA5EA}" type="parTrans" cxnId="{5D28E761-4363-4877-9911-7E1BBBA8AD12}">
      <dgm:prSet/>
      <dgm:spPr/>
      <dgm:t>
        <a:bodyPr/>
        <a:lstStyle/>
        <a:p>
          <a:endParaRPr lang="pl-PL"/>
        </a:p>
      </dgm:t>
    </dgm:pt>
    <dgm:pt modelId="{2F999268-30EC-497B-89E1-E2848DBE6E81}" type="sibTrans" cxnId="{5D28E761-4363-4877-9911-7E1BBBA8AD12}">
      <dgm:prSet/>
      <dgm:spPr/>
      <dgm:t>
        <a:bodyPr/>
        <a:lstStyle/>
        <a:p>
          <a:endParaRPr lang="pl-PL"/>
        </a:p>
      </dgm:t>
    </dgm:pt>
    <dgm:pt modelId="{DD653B6C-DFF7-464F-A0B1-B26C5857E1A7}" type="pres">
      <dgm:prSet presAssocID="{4BACA7BD-96D1-4A05-A7FB-1DAA4D5B2D6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0B7F8EB-FFCF-4A96-91C8-203960773E2E}" type="pres">
      <dgm:prSet presAssocID="{750FF431-2C3F-421A-AAFF-C7CE537CAD38}" presName="comp" presStyleCnt="0"/>
      <dgm:spPr/>
    </dgm:pt>
    <dgm:pt modelId="{B3050A60-8EC3-45CB-A20A-E25BD30C40A7}" type="pres">
      <dgm:prSet presAssocID="{750FF431-2C3F-421A-AAFF-C7CE537CAD38}" presName="box" presStyleLbl="node1" presStyleIdx="0" presStyleCnt="1" custScaleX="100000" custScaleY="84208" custLinFactNeighborX="-2236" custLinFactNeighborY="11847"/>
      <dgm:spPr/>
      <dgm:t>
        <a:bodyPr/>
        <a:lstStyle/>
        <a:p>
          <a:endParaRPr lang="pl-PL"/>
        </a:p>
      </dgm:t>
    </dgm:pt>
    <dgm:pt modelId="{29B3F5ED-E818-4C6A-AF6A-A3D022487630}" type="pres">
      <dgm:prSet presAssocID="{750FF431-2C3F-421A-AAFF-C7CE537CAD38}" presName="img" presStyleLbl="fgImgPlace1" presStyleIdx="0" presStyleCnt="1" custFlipHor="0" custScaleX="8760" custScaleY="12111" custLinFactX="200000" custLinFactNeighborX="202278" custLinFactNeighborY="42785"/>
      <dgm:spPr/>
      <dgm:t>
        <a:bodyPr/>
        <a:lstStyle/>
        <a:p>
          <a:endParaRPr lang="pl-PL"/>
        </a:p>
      </dgm:t>
    </dgm:pt>
    <dgm:pt modelId="{03D17A5F-4E5E-4B16-B844-2BE961E37D3E}" type="pres">
      <dgm:prSet presAssocID="{750FF431-2C3F-421A-AAFF-C7CE537CAD38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7AF7FF64-BD49-4AC5-B054-555868D29BB1}" type="presOf" srcId="{750FF431-2C3F-421A-AAFF-C7CE537CAD38}" destId="{B3050A60-8EC3-45CB-A20A-E25BD30C40A7}" srcOrd="0" destOrd="0" presId="urn:microsoft.com/office/officeart/2005/8/layout/vList4#8"/>
    <dgm:cxn modelId="{B64E9204-BC94-40D7-A807-2F1A6854A64B}" type="presOf" srcId="{750FF431-2C3F-421A-AAFF-C7CE537CAD38}" destId="{03D17A5F-4E5E-4B16-B844-2BE961E37D3E}" srcOrd="1" destOrd="0" presId="urn:microsoft.com/office/officeart/2005/8/layout/vList4#8"/>
    <dgm:cxn modelId="{5D28E761-4363-4877-9911-7E1BBBA8AD12}" srcId="{4BACA7BD-96D1-4A05-A7FB-1DAA4D5B2D6C}" destId="{750FF431-2C3F-421A-AAFF-C7CE537CAD38}" srcOrd="0" destOrd="0" parTransId="{E1BD29AA-09B4-4BBF-8934-C4AC58DEA5EA}" sibTransId="{2F999268-30EC-497B-89E1-E2848DBE6E81}"/>
    <dgm:cxn modelId="{7D5138F2-39CD-4B33-AEE2-A1703FAC66EB}" type="presOf" srcId="{4BACA7BD-96D1-4A05-A7FB-1DAA4D5B2D6C}" destId="{DD653B6C-DFF7-464F-A0B1-B26C5857E1A7}" srcOrd="0" destOrd="0" presId="urn:microsoft.com/office/officeart/2005/8/layout/vList4#8"/>
    <dgm:cxn modelId="{2811A2C3-980B-49D7-9826-08229CA1DFD8}" type="presParOf" srcId="{DD653B6C-DFF7-464F-A0B1-B26C5857E1A7}" destId="{A0B7F8EB-FFCF-4A96-91C8-203960773E2E}" srcOrd="0" destOrd="0" presId="urn:microsoft.com/office/officeart/2005/8/layout/vList4#8"/>
    <dgm:cxn modelId="{62154B16-8CB3-4334-9828-1560CE7F7531}" type="presParOf" srcId="{A0B7F8EB-FFCF-4A96-91C8-203960773E2E}" destId="{B3050A60-8EC3-45CB-A20A-E25BD30C40A7}" srcOrd="0" destOrd="0" presId="urn:microsoft.com/office/officeart/2005/8/layout/vList4#8"/>
    <dgm:cxn modelId="{02BDCF26-9AA3-49A4-BA59-68B85C2F0E35}" type="presParOf" srcId="{A0B7F8EB-FFCF-4A96-91C8-203960773E2E}" destId="{29B3F5ED-E818-4C6A-AF6A-A3D022487630}" srcOrd="1" destOrd="0" presId="urn:microsoft.com/office/officeart/2005/8/layout/vList4#8"/>
    <dgm:cxn modelId="{99430FE3-ABB0-4176-82CE-8FAA97174D4B}" type="presParOf" srcId="{A0B7F8EB-FFCF-4A96-91C8-203960773E2E}" destId="{03D17A5F-4E5E-4B16-B844-2BE961E37D3E}" srcOrd="2" destOrd="0" presId="urn:microsoft.com/office/officeart/2005/8/layout/vList4#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050A60-8EC3-45CB-A20A-E25BD30C40A7}">
      <dsp:nvSpPr>
        <dsp:cNvPr id="0" name=""/>
        <dsp:cNvSpPr/>
      </dsp:nvSpPr>
      <dsp:spPr>
        <a:xfrm>
          <a:off x="0" y="0"/>
          <a:ext cx="7056784" cy="1344785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rgbClr val="FFCC00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>
              <a:solidFill>
                <a:schemeClr val="tx1"/>
              </a:solidFill>
              <a:latin typeface="+mn-lt"/>
              <a:cs typeface="Arial" pitchFamily="34" charset="0"/>
            </a:rPr>
            <a:t>a)  </a:t>
          </a:r>
          <a:r>
            <a:rPr lang="pl-PL" sz="1200" kern="1200" dirty="0" smtClean="0">
              <a:solidFill>
                <a:schemeClr val="tx1"/>
              </a:solidFill>
              <a:latin typeface="+mn-lt"/>
            </a:rPr>
            <a:t>wdrażanie </a:t>
          </a:r>
          <a:r>
            <a:rPr lang="pl-PL" sz="1200" b="1" kern="1200" dirty="0" smtClean="0">
              <a:solidFill>
                <a:schemeClr val="tx1"/>
              </a:solidFill>
              <a:latin typeface="+mn-lt"/>
            </a:rPr>
            <a:t>długoterminowej </a:t>
          </a:r>
          <a:r>
            <a:rPr lang="pl-PL" sz="1200" kern="1200" dirty="0" smtClean="0">
              <a:solidFill>
                <a:schemeClr val="tx1"/>
              </a:solidFill>
              <a:latin typeface="+mn-lt"/>
            </a:rPr>
            <a:t>(kompleksowe) </a:t>
          </a:r>
          <a:r>
            <a:rPr lang="pl-PL" sz="1200" kern="1200" dirty="0" smtClean="0">
              <a:solidFill>
                <a:schemeClr val="tx1"/>
              </a:solidFill>
              <a:latin typeface="+mn-lt"/>
            </a:rPr>
            <a:t>strategii biznesowej</a:t>
          </a:r>
          <a:endParaRPr lang="pl-PL" sz="1200" kern="1200" dirty="0">
            <a:solidFill>
              <a:schemeClr val="tx1"/>
            </a:solidFill>
            <a:latin typeface="+mn-lt"/>
            <a:cs typeface="Arial" pitchFamily="34" charset="0"/>
          </a:endParaRPr>
        </a:p>
      </dsp:txBody>
      <dsp:txXfrm>
        <a:off x="1736223" y="0"/>
        <a:ext cx="5320560" cy="1344785"/>
      </dsp:txXfrm>
    </dsp:sp>
    <dsp:sp modelId="{29B3F5ED-E818-4C6A-AF6A-A3D022487630}">
      <dsp:nvSpPr>
        <dsp:cNvPr id="0" name=""/>
        <dsp:cNvSpPr/>
      </dsp:nvSpPr>
      <dsp:spPr>
        <a:xfrm>
          <a:off x="290450" y="168758"/>
          <a:ext cx="1214966" cy="102384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C189E7-72A2-449E-86AF-512D9A463E12}">
      <dsp:nvSpPr>
        <dsp:cNvPr id="0" name=""/>
        <dsp:cNvSpPr/>
      </dsp:nvSpPr>
      <dsp:spPr>
        <a:xfrm>
          <a:off x="0" y="1669651"/>
          <a:ext cx="7056784" cy="1364504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rgbClr val="FFCC00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>
              <a:solidFill>
                <a:schemeClr val="tx1"/>
              </a:solidFill>
              <a:latin typeface="+mn-lt"/>
              <a:cs typeface="Arial" pitchFamily="34" charset="0"/>
            </a:rPr>
            <a:t>b) </a:t>
          </a:r>
          <a:r>
            <a:rPr lang="pl-PL" sz="1200" kern="1200" dirty="0" smtClean="0">
              <a:solidFill>
                <a:schemeClr val="tx1"/>
              </a:solidFill>
              <a:latin typeface="+mn-lt"/>
            </a:rPr>
            <a:t>wdrażanie nowoczesnych metod </a:t>
          </a:r>
          <a:r>
            <a:rPr lang="pl-PL" sz="1200" kern="1200" dirty="0" smtClean="0">
              <a:solidFill>
                <a:schemeClr val="tx1"/>
              </a:solidFill>
              <a:latin typeface="+mn-lt"/>
            </a:rPr>
            <a:t>zarządzania, </a:t>
          </a:r>
          <a:r>
            <a:rPr lang="pl-PL" sz="1200" kern="1200" dirty="0" smtClean="0">
              <a:solidFill>
                <a:schemeClr val="tx1"/>
              </a:solidFill>
              <a:latin typeface="+mn-lt"/>
            </a:rPr>
            <a:t>prowadzących </a:t>
          </a:r>
          <a:r>
            <a:rPr lang="pl-PL" sz="1200" kern="1200" dirty="0" smtClean="0">
              <a:solidFill>
                <a:schemeClr val="tx1"/>
              </a:solidFill>
              <a:latin typeface="+mn-lt"/>
            </a:rPr>
            <a:t>do zmian organizacyjno-procesowych przedsiębiorstw, np.: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>
              <a:solidFill>
                <a:schemeClr val="tx1"/>
              </a:solidFill>
              <a:latin typeface="+mn-lt"/>
            </a:rPr>
            <a:t> - otwieranie nowych kanałów biznesowych (w tym handel elektroniczny), 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>
              <a:solidFill>
                <a:schemeClr val="tx1"/>
              </a:solidFill>
              <a:latin typeface="+mn-lt"/>
            </a:rPr>
            <a:t> - dostosowanie produkcji do wymagań rynku zagranicznego,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>
              <a:solidFill>
                <a:schemeClr val="tx1"/>
              </a:solidFill>
              <a:latin typeface="+mn-lt"/>
            </a:rPr>
            <a:t> - tworzenie działów obsługi eksportu, certyfikacji, logistyka. </a:t>
          </a:r>
          <a:endParaRPr lang="pl-PL" sz="1200" b="0" kern="1200" dirty="0" smtClean="0">
            <a:solidFill>
              <a:schemeClr val="tx1"/>
            </a:solidFill>
            <a:latin typeface="+mn-lt"/>
            <a:cs typeface="Arial" pitchFamily="34" charset="0"/>
          </a:endParaRPr>
        </a:p>
      </dsp:txBody>
      <dsp:txXfrm>
        <a:off x="1736223" y="1669651"/>
        <a:ext cx="5320560" cy="1364504"/>
      </dsp:txXfrm>
    </dsp:sp>
    <dsp:sp modelId="{7E6FF60A-1917-4C1D-B114-7396F4798C77}">
      <dsp:nvSpPr>
        <dsp:cNvPr id="0" name=""/>
        <dsp:cNvSpPr/>
      </dsp:nvSpPr>
      <dsp:spPr>
        <a:xfrm>
          <a:off x="339333" y="1870607"/>
          <a:ext cx="1028822" cy="94601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EA45FA-89FC-4B70-9826-C1BCA8B0E460}">
      <dsp:nvSpPr>
        <dsp:cNvPr id="0" name=""/>
        <dsp:cNvSpPr/>
      </dsp:nvSpPr>
      <dsp:spPr>
        <a:xfrm rot="5400000">
          <a:off x="3466945" y="18864"/>
          <a:ext cx="3248662" cy="321093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300" kern="1200" dirty="0" smtClean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kern="1200" dirty="0" smtClean="0"/>
            <a:t>Zakres merytoryczny działań planowanych do realizacji w ramach projektu musi być zbieżny z zakresem działań wskazanych do realizacji w powyższym planie, w związku z powyższym nie ma możliwości realizacji jedynie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u="sng" kern="1200" dirty="0" smtClean="0"/>
            <a:t>Podschematu 1.4 B </a:t>
          </a:r>
          <a:r>
            <a:rPr lang="pl-PL" sz="1300" u="sng" kern="1200" dirty="0" err="1" smtClean="0"/>
            <a:t>b</a:t>
          </a:r>
          <a:endParaRPr lang="pl-PL" sz="1300" b="0" u="sng" kern="1200" dirty="0"/>
        </a:p>
      </dsp:txBody>
      <dsp:txXfrm rot="-5400000">
        <a:off x="4017857" y="538300"/>
        <a:ext cx="2146837" cy="2172062"/>
      </dsp:txXfrm>
    </dsp:sp>
    <dsp:sp modelId="{7FDF8AE4-0875-4082-B141-C094030FCE50}">
      <dsp:nvSpPr>
        <dsp:cNvPr id="0" name=""/>
        <dsp:cNvSpPr/>
      </dsp:nvSpPr>
      <dsp:spPr>
        <a:xfrm>
          <a:off x="4866562" y="1037416"/>
          <a:ext cx="2183330" cy="1173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DB9691-F573-4D01-A65D-6EDD91848318}">
      <dsp:nvSpPr>
        <dsp:cNvPr id="0" name=""/>
        <dsp:cNvSpPr/>
      </dsp:nvSpPr>
      <dsp:spPr>
        <a:xfrm rot="5400000">
          <a:off x="277170" y="10863"/>
          <a:ext cx="3245493" cy="322376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kern="1200" dirty="0" smtClean="0"/>
            <a:t>Wnioskodawca musi posiadać aktualną długoterminową</a:t>
          </a:r>
          <a:r>
            <a:rPr lang="pl-PL" sz="1300" b="1" kern="1200" dirty="0" smtClean="0"/>
            <a:t> </a:t>
          </a:r>
          <a:r>
            <a:rPr lang="pl-PL" sz="1300" kern="1200" dirty="0" smtClean="0"/>
            <a:t>(kompleksową) „strategię biznesową  przedsiębiorstwa” lub dokument równoważny, sporządzony w wyniku usługi doradczej/lub samodzielnie przez przedsiębiorcę.</a:t>
          </a:r>
          <a:endParaRPr lang="pl-PL" sz="1300" b="1" i="1" kern="1200" dirty="0"/>
        </a:p>
      </dsp:txBody>
      <dsp:txXfrm rot="-5400000">
        <a:off x="823529" y="539105"/>
        <a:ext cx="2152775" cy="21672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050A60-8EC3-45CB-A20A-E25BD30C40A7}">
      <dsp:nvSpPr>
        <dsp:cNvPr id="0" name=""/>
        <dsp:cNvSpPr/>
      </dsp:nvSpPr>
      <dsp:spPr>
        <a:xfrm>
          <a:off x="0" y="0"/>
          <a:ext cx="7200800" cy="3248666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rgbClr val="FFCC00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>
              <a:solidFill>
                <a:schemeClr val="tx1"/>
              </a:solidFill>
            </a:rPr>
            <a:t>Projekty dotyczące nawiązywania i utrzymywania kontaktów gospodarczych oraz promocji przedsiębiorstw na rynkach krajowych i międzynarodowych – wdrażające Plany rozwoju eksportu /internacjonalizacji przedsiębiorstwa np.: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>
              <a:solidFill>
                <a:schemeClr val="tx1"/>
              </a:solidFill>
            </a:rPr>
            <a:t> -  wizyty studyjne i misje zagraniczne;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>
              <a:solidFill>
                <a:schemeClr val="tx1"/>
              </a:solidFill>
            </a:rPr>
            <a:t> -  udział w krajowych i międzynarodowych targach i wystawach branżowych;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>
              <a:solidFill>
                <a:schemeClr val="tx1"/>
              </a:solidFill>
            </a:rPr>
            <a:t> - udział w innych ważnych dla wybranej branży wydarzeniach o charakterze międzynarodowym;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>
              <a:solidFill>
                <a:schemeClr val="tx1"/>
              </a:solidFill>
            </a:rPr>
            <a:t> - organizacja zbiorowych wystaw na terenie działalności przedsiębiorstwa – ukierunkowanych na przyjęcie wizyt studyjnych potencjalnych zagranicznych partnerów handlowych.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200" kern="1200" dirty="0" smtClean="0">
            <a:solidFill>
              <a:schemeClr val="tx1"/>
            </a:solidFill>
            <a:latin typeface="+mn-lt"/>
            <a:cs typeface="Arial" pitchFamily="34" charset="0"/>
          </a:endParaRP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200" kern="1200" dirty="0">
            <a:solidFill>
              <a:schemeClr val="tx1"/>
            </a:solidFill>
            <a:latin typeface="+mn-lt"/>
            <a:cs typeface="Arial" pitchFamily="34" charset="0"/>
          </a:endParaRPr>
        </a:p>
      </dsp:txBody>
      <dsp:txXfrm>
        <a:off x="1765026" y="0"/>
        <a:ext cx="5435773" cy="3248666"/>
      </dsp:txXfrm>
    </dsp:sp>
    <dsp:sp modelId="{29B3F5ED-E818-4C6A-AF6A-A3D022487630}">
      <dsp:nvSpPr>
        <dsp:cNvPr id="0" name=""/>
        <dsp:cNvSpPr/>
      </dsp:nvSpPr>
      <dsp:spPr>
        <a:xfrm>
          <a:off x="302162" y="874177"/>
          <a:ext cx="1210008" cy="151039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EA45FA-89FC-4B70-9826-C1BCA8B0E460}">
      <dsp:nvSpPr>
        <dsp:cNvPr id="0" name=""/>
        <dsp:cNvSpPr/>
      </dsp:nvSpPr>
      <dsp:spPr>
        <a:xfrm rot="5400000">
          <a:off x="3466945" y="18864"/>
          <a:ext cx="3248662" cy="321093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300" kern="1200" dirty="0" smtClean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kern="1200" dirty="0" smtClean="0"/>
            <a:t>Zakres merytoryczny działań planowanych do realizacji w ramach projektu musi być  zbieżny z zakresem działań wskazanych do realizacji w planie/strategii.</a:t>
          </a:r>
          <a:endParaRPr lang="pl-PL" sz="1300" b="0" u="sng" kern="1200" dirty="0"/>
        </a:p>
      </dsp:txBody>
      <dsp:txXfrm rot="-5400000">
        <a:off x="4017857" y="538300"/>
        <a:ext cx="2146837" cy="2172062"/>
      </dsp:txXfrm>
    </dsp:sp>
    <dsp:sp modelId="{7FDF8AE4-0875-4082-B141-C094030FCE50}">
      <dsp:nvSpPr>
        <dsp:cNvPr id="0" name=""/>
        <dsp:cNvSpPr/>
      </dsp:nvSpPr>
      <dsp:spPr>
        <a:xfrm>
          <a:off x="4866562" y="1037416"/>
          <a:ext cx="2183330" cy="1173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DB9691-F573-4D01-A65D-6EDD91848318}">
      <dsp:nvSpPr>
        <dsp:cNvPr id="0" name=""/>
        <dsp:cNvSpPr/>
      </dsp:nvSpPr>
      <dsp:spPr>
        <a:xfrm rot="5400000">
          <a:off x="277170" y="10863"/>
          <a:ext cx="3245493" cy="322376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kern="1200" dirty="0" smtClean="0"/>
            <a:t>Wnioskodawca musi posiadać aktualny plan rozwoju eksportu/ internacjonalizacji/strategii biznesowej  przedsiębiorstwa lub równoważny dokument, sporządzony w wyniku usługi doradczej lub samodzielnie przez przedsiębiorcę.</a:t>
          </a:r>
          <a:endParaRPr lang="pl-PL" sz="1300" b="1" i="1" kern="1200" dirty="0"/>
        </a:p>
      </dsp:txBody>
      <dsp:txXfrm rot="-5400000">
        <a:off x="823529" y="539105"/>
        <a:ext cx="2152775" cy="216728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050A60-8EC3-45CB-A20A-E25BD30C40A7}">
      <dsp:nvSpPr>
        <dsp:cNvPr id="0" name=""/>
        <dsp:cNvSpPr/>
      </dsp:nvSpPr>
      <dsp:spPr>
        <a:xfrm>
          <a:off x="0" y="478717"/>
          <a:ext cx="7785330" cy="3402703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rgbClr val="FFCC00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200" kern="1200" dirty="0">
            <a:solidFill>
              <a:schemeClr val="tx1"/>
            </a:solidFill>
            <a:latin typeface="+mn-lt"/>
            <a:cs typeface="Arial" pitchFamily="34" charset="0"/>
          </a:endParaRPr>
        </a:p>
      </dsp:txBody>
      <dsp:txXfrm>
        <a:off x="1961149" y="478717"/>
        <a:ext cx="5824180" cy="3402703"/>
      </dsp:txXfrm>
    </dsp:sp>
    <dsp:sp modelId="{29B3F5ED-E818-4C6A-AF6A-A3D022487630}">
      <dsp:nvSpPr>
        <dsp:cNvPr id="0" name=""/>
        <dsp:cNvSpPr/>
      </dsp:nvSpPr>
      <dsp:spPr>
        <a:xfrm>
          <a:off x="7378150" y="2888693"/>
          <a:ext cx="136398" cy="391508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1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#8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8F7C52-8504-4626-B7FD-6F155F718BA2}" type="datetimeFigureOut">
              <a:rPr lang="pl-PL" smtClean="0"/>
              <a:t>2017-02-02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062643-A122-436B-9184-909962A1E7A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0346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2017-02-02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24912495"/>
      </p:ext>
    </p:extLst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2017-02-02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82872713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2017-02-02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60464328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2017-02-02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36975272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2017-02-02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85909208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2017-02-02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18455098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2017-02-02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69287823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2017-02-02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59912423"/>
      </p:ext>
    </p:extLst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2017-02-02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97632531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2017-02-02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05749212"/>
      </p:ext>
    </p:extLst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2017-02-02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72862573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0BA3F-33EE-4B10-A7A9-11EA9EFA526F}" type="datetimeFigureOut">
              <a:rPr lang="pl-PL" smtClean="0"/>
              <a:pPr/>
              <a:t>2017-02-02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19850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60648"/>
            <a:ext cx="4824536" cy="460082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1440159" y="5013176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i="1" u="sng" dirty="0">
                <a:solidFill>
                  <a:schemeClr val="accent1">
                    <a:lumMod val="75000"/>
                  </a:schemeClr>
                </a:solidFill>
              </a:rPr>
              <a:t>Spotkanie informacyjne dot. naboru 1.4 B ab oraz 1.4 B c</a:t>
            </a:r>
            <a:endParaRPr lang="pl-PL" b="1" i="1" u="sng" dirty="0">
              <a:ln w="10541" cmpd="sng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1234669" y="4077071"/>
            <a:ext cx="7179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Wsparcie w ramach </a:t>
            </a:r>
          </a:p>
          <a:p>
            <a:pPr algn="ctr"/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Regionalnego Programu  Operacyjnego WD na lata 2014-2020</a:t>
            </a:r>
          </a:p>
        </p:txBody>
      </p:sp>
      <p:sp>
        <p:nvSpPr>
          <p:cNvPr id="8" name="Prostokąt 7"/>
          <p:cNvSpPr/>
          <p:nvPr/>
        </p:nvSpPr>
        <p:spPr>
          <a:xfrm>
            <a:off x="1645650" y="6268141"/>
            <a:ext cx="67687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000" b="1" dirty="0" smtClean="0">
                <a:solidFill>
                  <a:srgbClr val="FF0000"/>
                </a:solidFill>
              </a:rPr>
              <a:t>Projekt współfinansowany ze środków Europejskiego Funduszu Społecznego</a:t>
            </a:r>
            <a:endParaRPr lang="pl-PL" sz="1000" b="1" dirty="0">
              <a:ln w="10541" cmpd="sng">
                <a:noFill/>
                <a:prstDash val="solid"/>
              </a:ln>
              <a:solidFill>
                <a:srgbClr val="FF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4910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1009135" y="1268760"/>
            <a:ext cx="714073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Oś priorytetowa 1 – PRZEDSIĘBIORSTWA I INNOWACJE</a:t>
            </a:r>
            <a:endParaRPr lang="pl-PL" sz="2000" b="1" dirty="0">
              <a:ln w="10541" cmpd="sng">
                <a:noFill/>
                <a:prstDash val="solid"/>
              </a:ln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1331640" y="1772816"/>
            <a:ext cx="6624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>
                <a:latin typeface="Arial" pitchFamily="34" charset="0"/>
                <a:cs typeface="Arial" pitchFamily="34" charset="0"/>
              </a:rPr>
              <a:t>Działanie 1.4 Internacjonalizacja przedsiębiorstw</a:t>
            </a:r>
          </a:p>
        </p:txBody>
      </p:sp>
      <p:grpSp>
        <p:nvGrpSpPr>
          <p:cNvPr id="5" name="Grupa 4"/>
          <p:cNvGrpSpPr/>
          <p:nvPr/>
        </p:nvGrpSpPr>
        <p:grpSpPr>
          <a:xfrm>
            <a:off x="323528" y="1772817"/>
            <a:ext cx="788988" cy="1127124"/>
            <a:chOff x="0" y="979159"/>
            <a:chExt cx="788988" cy="1127124"/>
          </a:xfrm>
        </p:grpSpPr>
        <p:sp>
          <p:nvSpPr>
            <p:cNvPr id="6" name="Pagon 5"/>
            <p:cNvSpPr/>
            <p:nvPr/>
          </p:nvSpPr>
          <p:spPr>
            <a:xfrm rot="5400000">
              <a:off x="-169068" y="1148227"/>
              <a:ext cx="1127124" cy="788987"/>
            </a:xfrm>
            <a:prstGeom prst="chevron">
              <a:avLst/>
            </a:prstGeom>
            <a:noFill/>
            <a:ln>
              <a:solidFill>
                <a:srgbClr val="FFCC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Pagon 4"/>
            <p:cNvSpPr/>
            <p:nvPr/>
          </p:nvSpPr>
          <p:spPr>
            <a:xfrm>
              <a:off x="1" y="1373653"/>
              <a:ext cx="788987" cy="3381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200" b="1" kern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Schemat 1.4 </a:t>
              </a:r>
              <a:r>
                <a:rPr lang="pl-PL" sz="12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 </a:t>
              </a:r>
              <a:r>
                <a:rPr lang="pl-PL" sz="12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c</a:t>
              </a:r>
              <a:endParaRPr lang="pl-PL" sz="1200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Prostokąt 7"/>
          <p:cNvSpPr/>
          <p:nvPr/>
        </p:nvSpPr>
        <p:spPr>
          <a:xfrm>
            <a:off x="1115616" y="2243838"/>
            <a:ext cx="698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b="1" dirty="0"/>
              <a:t>Zwiększenie międzynarodowej ekspansji MŚP poprzez wdrożenie nowych modeli biznesowych oraz zwiększenia ekspansji na rynki zewnętrzne</a:t>
            </a:r>
            <a:endParaRPr lang="pl-PL" sz="1400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563663088"/>
              </p:ext>
            </p:extLst>
          </p:nvPr>
        </p:nvGraphicFramePr>
        <p:xfrm>
          <a:off x="1403648" y="2916638"/>
          <a:ext cx="7056784" cy="32486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Obraz 10" descr="FEPR-DS-UE-EFRR-kolor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10" name="Pagon 9"/>
          <p:cNvSpPr/>
          <p:nvPr/>
        </p:nvSpPr>
        <p:spPr>
          <a:xfrm rot="5400000">
            <a:off x="54848" y="3267919"/>
            <a:ext cx="1383119" cy="1008112"/>
          </a:xfrm>
          <a:prstGeom prst="chevron">
            <a:avLst/>
          </a:prstGeom>
          <a:noFill/>
          <a:ln>
            <a:solidFill>
              <a:srgbClr val="FFCC0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Pagon 4"/>
          <p:cNvSpPr/>
          <p:nvPr/>
        </p:nvSpPr>
        <p:spPr>
          <a:xfrm>
            <a:off x="351913" y="3696656"/>
            <a:ext cx="788987" cy="33813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l-PL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Przedmiot konkursu</a:t>
            </a:r>
            <a:endParaRPr lang="pl-PL" sz="12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Prostokąt zaokrąglony 12"/>
          <p:cNvSpPr/>
          <p:nvPr/>
        </p:nvSpPr>
        <p:spPr>
          <a:xfrm>
            <a:off x="230602" y="5517232"/>
            <a:ext cx="1557066" cy="1111584"/>
          </a:xfrm>
          <a:prstGeom prst="roundRect">
            <a:avLst>
              <a:gd name="adj" fmla="val 10000"/>
            </a:avLst>
          </a:prstGeom>
          <a:blipFill rotWithShape="0">
            <a:blip r:embed="rId9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408211727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1918538" y="1484784"/>
            <a:ext cx="540423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DIP w perspektywie finansowej 2014-2020 </a:t>
            </a:r>
          </a:p>
        </p:txBody>
      </p:sp>
      <p:sp>
        <p:nvSpPr>
          <p:cNvPr id="10" name="Prostokąt 9"/>
          <p:cNvSpPr/>
          <p:nvPr/>
        </p:nvSpPr>
        <p:spPr>
          <a:xfrm>
            <a:off x="436762" y="2141948"/>
            <a:ext cx="835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b="1" i="1" dirty="0" smtClean="0">
                <a:latin typeface="+mj-lt"/>
                <a:cs typeface="Arial" pitchFamily="34" charset="0"/>
              </a:rPr>
              <a:t>RODZAJ PODMIOTÓW, KTÓRE MOGĄ UBIEGAĆ SIĘ O DOFINANSOWANIE</a:t>
            </a:r>
          </a:p>
          <a:p>
            <a:pPr algn="ctr"/>
            <a:endParaRPr lang="pl-PL" sz="1400" b="1" i="1" dirty="0">
              <a:latin typeface="+mj-lt"/>
              <a:cs typeface="Arial" pitchFamily="34" charset="0"/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1558639" y="3475266"/>
            <a:ext cx="2630843" cy="117250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cmpd="sng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rytt</a:t>
            </a:r>
            <a:endParaRPr lang="pl-PL" dirty="0"/>
          </a:p>
        </p:txBody>
      </p:sp>
      <p:sp>
        <p:nvSpPr>
          <p:cNvPr id="15" name="Prostokąt 14"/>
          <p:cNvSpPr/>
          <p:nvPr/>
        </p:nvSpPr>
        <p:spPr>
          <a:xfrm>
            <a:off x="5364087" y="2720467"/>
            <a:ext cx="3037025" cy="804624"/>
          </a:xfrm>
          <a:prstGeom prst="rect">
            <a:avLst/>
          </a:prstGeom>
          <a:noFill/>
          <a:ln>
            <a:solidFill>
              <a:srgbClr val="FFCC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Prostokąt 15"/>
          <p:cNvSpPr/>
          <p:nvPr/>
        </p:nvSpPr>
        <p:spPr>
          <a:xfrm>
            <a:off x="5387733" y="3721935"/>
            <a:ext cx="3024336" cy="571161"/>
          </a:xfrm>
          <a:prstGeom prst="rect">
            <a:avLst/>
          </a:prstGeom>
          <a:noFill/>
          <a:ln>
            <a:solidFill>
              <a:srgbClr val="FFCC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" name="Strzałka w prawo 16"/>
          <p:cNvSpPr/>
          <p:nvPr/>
        </p:nvSpPr>
        <p:spPr>
          <a:xfrm>
            <a:off x="4613226" y="3773081"/>
            <a:ext cx="432048" cy="36004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C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Strzałka w prawo 17"/>
          <p:cNvSpPr/>
          <p:nvPr/>
        </p:nvSpPr>
        <p:spPr>
          <a:xfrm>
            <a:off x="4613226" y="5398688"/>
            <a:ext cx="432048" cy="36004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C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9" name="Prostokąt 18"/>
          <p:cNvSpPr/>
          <p:nvPr/>
        </p:nvSpPr>
        <p:spPr>
          <a:xfrm>
            <a:off x="5376776" y="5219698"/>
            <a:ext cx="3024336" cy="718020"/>
          </a:xfrm>
          <a:prstGeom prst="rect">
            <a:avLst/>
          </a:prstGeom>
          <a:noFill/>
          <a:ln>
            <a:solidFill>
              <a:srgbClr val="FFCC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0" name="Strzałka w prawo 19"/>
          <p:cNvSpPr/>
          <p:nvPr/>
        </p:nvSpPr>
        <p:spPr>
          <a:xfrm>
            <a:off x="4613226" y="2864977"/>
            <a:ext cx="432048" cy="36004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C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1685928" y="3599855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Rodzaj podmiotów, które mogą ubiegać się o dofinansowanie</a:t>
            </a:r>
            <a:endParaRPr lang="pl-PL" dirty="0"/>
          </a:p>
        </p:txBody>
      </p:sp>
      <p:sp>
        <p:nvSpPr>
          <p:cNvPr id="21" name="pole tekstowe 20"/>
          <p:cNvSpPr txBox="1"/>
          <p:nvPr/>
        </p:nvSpPr>
        <p:spPr>
          <a:xfrm>
            <a:off x="5463014" y="2715905"/>
            <a:ext cx="27126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/>
              <a:t>Jednostki samorządu terytorialnego, ich związki i stowarzyszenia </a:t>
            </a:r>
            <a:endParaRPr lang="pl-PL" sz="1600" dirty="0"/>
          </a:p>
        </p:txBody>
      </p:sp>
      <p:sp>
        <p:nvSpPr>
          <p:cNvPr id="23" name="pole tekstowe 22"/>
          <p:cNvSpPr txBox="1"/>
          <p:nvPr/>
        </p:nvSpPr>
        <p:spPr>
          <a:xfrm>
            <a:off x="5387733" y="5294564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Instytucje Otoczenia Biznesu (IOB)</a:t>
            </a:r>
            <a:endParaRPr lang="pl-PL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7733" y="4425701"/>
            <a:ext cx="3048264" cy="667914"/>
          </a:xfrm>
          <a:prstGeom prst="rect">
            <a:avLst/>
          </a:prstGeom>
        </p:spPr>
      </p:pic>
      <p:sp>
        <p:nvSpPr>
          <p:cNvPr id="24" name="Strzałka w prawo 23"/>
          <p:cNvSpPr/>
          <p:nvPr/>
        </p:nvSpPr>
        <p:spPr>
          <a:xfrm>
            <a:off x="4613226" y="4608187"/>
            <a:ext cx="432048" cy="36004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C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" name="Prostokąt 2"/>
          <p:cNvSpPr/>
          <p:nvPr/>
        </p:nvSpPr>
        <p:spPr>
          <a:xfrm>
            <a:off x="6536509" y="4588783"/>
            <a:ext cx="5656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dirty="0" smtClean="0"/>
              <a:t>LGD</a:t>
            </a:r>
            <a:endParaRPr lang="pl-PL" dirty="0"/>
          </a:p>
        </p:txBody>
      </p:sp>
      <p:sp>
        <p:nvSpPr>
          <p:cNvPr id="25" name="Prostokąt 24"/>
          <p:cNvSpPr/>
          <p:nvPr/>
        </p:nvSpPr>
        <p:spPr>
          <a:xfrm>
            <a:off x="6516216" y="3803726"/>
            <a:ext cx="606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dirty="0" smtClean="0"/>
              <a:t>MŚP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4481344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1009135" y="1268760"/>
            <a:ext cx="714073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Oś priorytetowa 1 – PRZEDSIĘBIORSTWA I INNOWACJE</a:t>
            </a:r>
            <a:endParaRPr lang="pl-PL" sz="2000" b="1" dirty="0">
              <a:ln w="10541" cmpd="sng">
                <a:noFill/>
                <a:prstDash val="solid"/>
              </a:ln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1259632" y="1772816"/>
            <a:ext cx="6624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>
                <a:latin typeface="Arial" pitchFamily="34" charset="0"/>
                <a:cs typeface="Arial" pitchFamily="34" charset="0"/>
              </a:rPr>
              <a:t>Działanie 1.4 Internacjonalizacja przedsiębiorstw</a:t>
            </a:r>
          </a:p>
        </p:txBody>
      </p:sp>
      <p:sp>
        <p:nvSpPr>
          <p:cNvPr id="2" name="Prostokąt 1"/>
          <p:cNvSpPr/>
          <p:nvPr/>
        </p:nvSpPr>
        <p:spPr>
          <a:xfrm>
            <a:off x="2286000" y="3356992"/>
            <a:ext cx="45182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b="1" dirty="0" smtClean="0">
                <a:cs typeface="Arial" pitchFamily="34" charset="0"/>
              </a:rPr>
              <a:t>W ramach schematu 1.4 B  </a:t>
            </a:r>
            <a:r>
              <a:rPr lang="pl-PL" b="1" dirty="0">
                <a:cs typeface="Arial" pitchFamily="34" charset="0"/>
              </a:rPr>
              <a:t>preferencję uzyskają projekty:</a:t>
            </a:r>
          </a:p>
          <a:p>
            <a:pPr algn="just"/>
            <a:endParaRPr lang="pl-PL" b="1" dirty="0">
              <a:cs typeface="Arial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l-PL" dirty="0">
                <a:cs typeface="Arial" pitchFamily="34" charset="0"/>
              </a:rPr>
              <a:t>realizowane w partnerstwie;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l-PL" dirty="0">
                <a:cs typeface="Arial" pitchFamily="34" charset="0"/>
              </a:rPr>
              <a:t>realizowane w ramach inteligentnych specjalizacji regionu.</a:t>
            </a:r>
          </a:p>
        </p:txBody>
      </p:sp>
    </p:spTree>
    <p:extLst>
      <p:ext uri="{BB962C8B-B14F-4D97-AF65-F5344CB8AC3E}">
        <p14:creationId xmlns:p14="http://schemas.microsoft.com/office/powerpoint/2010/main" val="86336273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1009135" y="1268760"/>
            <a:ext cx="714073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Oś priorytetowa 1 – PRZEDSIĘBIORSTWA I INNOWACJE</a:t>
            </a:r>
            <a:endParaRPr lang="pl-PL" sz="2000" b="1" dirty="0">
              <a:ln w="10541" cmpd="sng">
                <a:noFill/>
                <a:prstDash val="solid"/>
              </a:ln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1331640" y="1772816"/>
            <a:ext cx="6624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>
                <a:latin typeface="Arial" pitchFamily="34" charset="0"/>
                <a:cs typeface="Arial" pitchFamily="34" charset="0"/>
              </a:rPr>
              <a:t>Działanie 1.4 Internacjonalizacja przedsiębiorstw</a:t>
            </a:r>
          </a:p>
        </p:txBody>
      </p:sp>
      <p:grpSp>
        <p:nvGrpSpPr>
          <p:cNvPr id="5" name="Grupa 4"/>
          <p:cNvGrpSpPr/>
          <p:nvPr/>
        </p:nvGrpSpPr>
        <p:grpSpPr>
          <a:xfrm>
            <a:off x="323528" y="1772816"/>
            <a:ext cx="788988" cy="1656183"/>
            <a:chOff x="0" y="979159"/>
            <a:chExt cx="788988" cy="1127124"/>
          </a:xfrm>
        </p:grpSpPr>
        <p:sp>
          <p:nvSpPr>
            <p:cNvPr id="6" name="Pagon 5"/>
            <p:cNvSpPr/>
            <p:nvPr/>
          </p:nvSpPr>
          <p:spPr>
            <a:xfrm rot="5400000">
              <a:off x="-169068" y="1148227"/>
              <a:ext cx="1127124" cy="788987"/>
            </a:xfrm>
            <a:prstGeom prst="chevron">
              <a:avLst/>
            </a:prstGeom>
            <a:noFill/>
            <a:ln>
              <a:solidFill>
                <a:srgbClr val="FFCC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Pagon 4"/>
            <p:cNvSpPr/>
            <p:nvPr/>
          </p:nvSpPr>
          <p:spPr>
            <a:xfrm>
              <a:off x="1" y="1373653"/>
              <a:ext cx="788987" cy="54480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spcBef>
                  <a:spcPct val="0"/>
                </a:spcBef>
              </a:pPr>
              <a:r>
                <a:rPr lang="pl-PL" sz="1200" b="1" kern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Schemat 1.4</a:t>
              </a:r>
              <a:r>
                <a:rPr lang="pl-PL" sz="12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pl-PL" sz="12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 ab</a:t>
              </a:r>
            </a:p>
            <a:p>
              <a:pPr algn="ctr" defTabSz="533400">
                <a:spcBef>
                  <a:spcPct val="0"/>
                </a:spcBef>
              </a:pPr>
              <a:r>
                <a:rPr lang="pl-PL" sz="12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1.4 B </a:t>
              </a:r>
              <a:r>
                <a:rPr lang="pl-PL" sz="12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c</a:t>
              </a:r>
              <a:endParaRPr lang="pl-PL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pl-PL" sz="1200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654820722"/>
              </p:ext>
            </p:extLst>
          </p:nvPr>
        </p:nvGraphicFramePr>
        <p:xfrm>
          <a:off x="1251166" y="2628528"/>
          <a:ext cx="7785330" cy="4040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Obraz 9" descr="FEPR-DS-UE-EFRR-kolor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1940760" y="2715275"/>
            <a:ext cx="5058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i="1" dirty="0" smtClean="0"/>
              <a:t>Podstawa prawna udzielania pomocy:</a:t>
            </a:r>
            <a:endParaRPr lang="pl-PL" b="1" i="1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1251166" y="3150779"/>
            <a:ext cx="778533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i="1" dirty="0"/>
              <a:t>Rozporządzenie Ministra Infrastruktury i Rozwoju z dnia 19 marca 2015 r. w sprawie udzielania pomocy de </a:t>
            </a:r>
            <a:r>
              <a:rPr lang="pl-PL" sz="1400" b="1" i="1" dirty="0" err="1"/>
              <a:t>minimis</a:t>
            </a:r>
            <a:r>
              <a:rPr lang="pl-PL" sz="1400" b="1" i="1" dirty="0"/>
              <a:t> w ramach regionalnych programów operacyjnych na lata </a:t>
            </a:r>
            <a:r>
              <a:rPr lang="pl-PL" sz="1400" b="1" i="1" dirty="0" smtClean="0"/>
              <a:t>2014-2020</a:t>
            </a:r>
          </a:p>
          <a:p>
            <a:pPr algn="ctr"/>
            <a:endParaRPr lang="pl-PL" sz="1400" b="1" i="1" dirty="0" smtClean="0"/>
          </a:p>
          <a:p>
            <a:pPr algn="ctr"/>
            <a:r>
              <a:rPr lang="pl-PL" sz="1400" b="1" i="1" dirty="0" smtClean="0"/>
              <a:t>Lub</a:t>
            </a:r>
          </a:p>
          <a:p>
            <a:pPr algn="ctr"/>
            <a:endParaRPr lang="pl-PL" sz="1400" b="1" i="1" dirty="0"/>
          </a:p>
          <a:p>
            <a:pPr algn="ctr"/>
            <a:r>
              <a:rPr lang="pl-PL" sz="1400" b="1" i="1" dirty="0" smtClean="0"/>
              <a:t>1.4 B ab  - </a:t>
            </a:r>
            <a:r>
              <a:rPr lang="pl-PL" sz="1400" dirty="0"/>
              <a:t>R</a:t>
            </a:r>
            <a:r>
              <a:rPr lang="pl-PL" sz="1400" dirty="0" smtClean="0"/>
              <a:t>ozporządzenie  </a:t>
            </a:r>
            <a:r>
              <a:rPr lang="pl-PL" sz="1400" dirty="0"/>
              <a:t>Ministra  Infrastruktury  i  Rozwoju  z  dnia  3  września  </a:t>
            </a:r>
            <a:r>
              <a:rPr lang="pl-PL" sz="1400" dirty="0" smtClean="0"/>
              <a:t>2015 r</a:t>
            </a:r>
            <a:r>
              <a:rPr lang="pl-PL" sz="1400" dirty="0"/>
              <a:t>.  w  sprawie regionalnej  pomocy  inwestycyjnej  w  ramach  celu  tematycznego  3  w  zakresie  wzmacniania konkurencyjności </a:t>
            </a:r>
            <a:r>
              <a:rPr lang="pl-PL" sz="1400" dirty="0" err="1"/>
              <a:t>mikroprzedsiębiorców</a:t>
            </a:r>
            <a:r>
              <a:rPr lang="pl-PL" sz="1400" dirty="0"/>
              <a:t>, małych i średnich przedsiębiorców w ramach regionalnych programów  operacyjnych  na  lata  </a:t>
            </a:r>
            <a:r>
              <a:rPr lang="pl-PL" sz="1400" dirty="0" smtClean="0"/>
              <a:t>2014-2020</a:t>
            </a:r>
          </a:p>
          <a:p>
            <a:pPr algn="ctr"/>
            <a:r>
              <a:rPr lang="pl-PL" sz="1400" dirty="0" smtClean="0"/>
              <a:t> </a:t>
            </a:r>
            <a:endParaRPr lang="pl-PL" sz="1400" b="1" i="1" dirty="0" smtClean="0"/>
          </a:p>
          <a:p>
            <a:pPr algn="ctr"/>
            <a:r>
              <a:rPr lang="pl-PL" sz="1400" b="1" i="1" dirty="0" smtClean="0"/>
              <a:t>1.4 B c  - </a:t>
            </a:r>
            <a:r>
              <a:rPr lang="pl-PL" sz="1400" dirty="0"/>
              <a:t>R</a:t>
            </a:r>
            <a:r>
              <a:rPr lang="pl-PL" sz="1400" dirty="0" smtClean="0"/>
              <a:t>ozporządzenie  </a:t>
            </a:r>
            <a:r>
              <a:rPr lang="pl-PL" sz="1400" dirty="0"/>
              <a:t>Ministra  Infrastruktury  i  Rozwoju  z  dnia  3  września  2015 r.  w  sprawie w sprawie udzielania pomocy </a:t>
            </a:r>
            <a:r>
              <a:rPr lang="pl-PL" sz="1400" dirty="0" err="1"/>
              <a:t>mikroprzedsiębiorcom</a:t>
            </a:r>
            <a:r>
              <a:rPr lang="pl-PL" sz="1400" dirty="0"/>
              <a:t>, małym i średnim </a:t>
            </a:r>
            <a:r>
              <a:rPr lang="pl-PL" sz="1600" dirty="0"/>
              <a:t>przedsiębiorcom</a:t>
            </a:r>
            <a:r>
              <a:rPr lang="pl-PL" sz="1400" dirty="0"/>
              <a:t> na usługi doradcze oraz udział w targach w ramach regionalnych programów operacyjnych na lata 2014–2020.</a:t>
            </a:r>
            <a:endParaRPr lang="pl-PL" sz="1400" b="1" i="1" dirty="0"/>
          </a:p>
        </p:txBody>
      </p:sp>
    </p:spTree>
    <p:extLst>
      <p:ext uri="{BB962C8B-B14F-4D97-AF65-F5344CB8AC3E}">
        <p14:creationId xmlns:p14="http://schemas.microsoft.com/office/powerpoint/2010/main" val="34089202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1009135" y="1268760"/>
            <a:ext cx="714073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Oś priorytetowa 1 – PRZEDSIĘBIORSTWA I INNOWACJE</a:t>
            </a:r>
            <a:endParaRPr lang="pl-PL" sz="2000" b="1" dirty="0">
              <a:ln w="10541" cmpd="sng">
                <a:noFill/>
                <a:prstDash val="solid"/>
              </a:ln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1331640" y="1772816"/>
            <a:ext cx="6624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>
                <a:latin typeface="Arial" pitchFamily="34" charset="0"/>
                <a:cs typeface="Arial" pitchFamily="34" charset="0"/>
              </a:rPr>
              <a:t>Działanie 1.4 Internacjonalizacja przedsiębiorstw</a:t>
            </a:r>
          </a:p>
          <a:p>
            <a:pPr algn="ctr"/>
            <a:endParaRPr lang="pl-PL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827584" y="2542818"/>
            <a:ext cx="7416824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sz="1400" dirty="0" smtClean="0">
              <a:cs typeface="Arial" pitchFamily="34" charset="0"/>
            </a:endParaRPr>
          </a:p>
          <a:p>
            <a:pPr algn="just"/>
            <a:endParaRPr lang="pl-PL" sz="1400" dirty="0" smtClean="0">
              <a:cs typeface="Arial" pitchFamily="34" charset="0"/>
            </a:endParaRPr>
          </a:p>
          <a:p>
            <a:pPr algn="just"/>
            <a:endParaRPr lang="pl-PL" sz="1400" dirty="0">
              <a:cs typeface="Arial" pitchFamily="34" charset="0"/>
            </a:endParaRPr>
          </a:p>
          <a:p>
            <a:pPr algn="just"/>
            <a:endParaRPr lang="pl-PL" sz="1400" b="1" dirty="0" smtClean="0">
              <a:cs typeface="Arial" pitchFamily="34" charset="0"/>
            </a:endParaRPr>
          </a:p>
          <a:p>
            <a:pPr algn="ctr"/>
            <a:r>
              <a:rPr lang="pl-PL" sz="1600" b="1" i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pitchFamily="34" charset="0"/>
              </a:rPr>
              <a:t>1.4 B ab</a:t>
            </a:r>
            <a:endParaRPr lang="pl-PL" sz="1600" b="1" i="1" u="sng" dirty="0">
              <a:solidFill>
                <a:schemeClr val="tx2">
                  <a:lumMod val="60000"/>
                  <a:lumOff val="40000"/>
                </a:schemeClr>
              </a:solidFill>
              <a:cs typeface="Arial" pitchFamily="34" charset="0"/>
            </a:endParaRPr>
          </a:p>
          <a:p>
            <a:pPr algn="ctr"/>
            <a:r>
              <a:rPr lang="pl-PL" sz="1600" b="1" dirty="0"/>
              <a:t>Minimalna całkowita wartość projektu wynosi 10.000 </a:t>
            </a:r>
            <a:r>
              <a:rPr lang="pl-PL" sz="1600" b="1" dirty="0" smtClean="0"/>
              <a:t>PLN</a:t>
            </a:r>
          </a:p>
          <a:p>
            <a:pPr algn="ctr"/>
            <a:r>
              <a:rPr lang="pl-PL" sz="1600" b="1" dirty="0"/>
              <a:t>Maksymalna całkowita wartość projektu wynosi </a:t>
            </a:r>
            <a:r>
              <a:rPr lang="pl-PL" sz="1600" b="1" dirty="0" smtClean="0"/>
              <a:t>200.000 </a:t>
            </a:r>
            <a:r>
              <a:rPr lang="pl-PL" sz="1600" b="1" dirty="0"/>
              <a:t>PLN - w przypadku jednego  przedsiębiorstwa (kwota może być większa w przypadku </a:t>
            </a:r>
            <a:r>
              <a:rPr lang="pl-PL" sz="1600" b="1" dirty="0" smtClean="0"/>
              <a:t>partnerstw)</a:t>
            </a:r>
            <a:endParaRPr lang="pl-PL" sz="1400" b="1" dirty="0">
              <a:cs typeface="Arial" pitchFamily="34" charset="0"/>
            </a:endParaRPr>
          </a:p>
          <a:p>
            <a:pPr algn="ctr"/>
            <a:endParaRPr lang="pl-PL" sz="1400" b="1" u="sng" dirty="0" smtClean="0">
              <a:cs typeface="Arial" pitchFamily="34" charset="0"/>
            </a:endParaRPr>
          </a:p>
          <a:p>
            <a:pPr algn="ctr"/>
            <a:r>
              <a:rPr lang="pl-PL" sz="1600" b="1" i="1" u="sng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pitchFamily="34" charset="0"/>
              </a:rPr>
              <a:t>1.4 B c</a:t>
            </a:r>
            <a:endParaRPr lang="pl-PL" sz="1400" b="1" dirty="0" smtClean="0">
              <a:cs typeface="Arial" pitchFamily="34" charset="0"/>
            </a:endParaRPr>
          </a:p>
          <a:p>
            <a:pPr algn="ctr"/>
            <a:r>
              <a:rPr lang="pl-PL" sz="1600" b="1" dirty="0"/>
              <a:t>Minimalna całkowita wartość projektu wynosi 10.000 PLN</a:t>
            </a:r>
          </a:p>
          <a:p>
            <a:pPr algn="ctr"/>
            <a:r>
              <a:rPr lang="pl-PL" sz="1600" b="1" dirty="0"/>
              <a:t>Maksymalna całkowita wartość projektu wynosi 100.000 PLN - w przypadku jednego  przedsiębiorstwa (kwota może być większa w przypadku partnerstw)</a:t>
            </a:r>
            <a:endParaRPr lang="pl-PL" sz="1600" b="1" dirty="0">
              <a:cs typeface="Arial" pitchFamily="34" charset="0"/>
            </a:endParaRPr>
          </a:p>
          <a:p>
            <a:pPr algn="just"/>
            <a:endParaRPr lang="pl-PL" sz="1400" b="1" dirty="0">
              <a:cs typeface="Arial" pitchFamily="34" charset="0"/>
            </a:endParaRPr>
          </a:p>
          <a:p>
            <a:pPr algn="just"/>
            <a:endParaRPr lang="pl-PL" sz="1400" b="1" dirty="0" smtClean="0">
              <a:cs typeface="Arial" pitchFamily="34" charset="0"/>
            </a:endParaRPr>
          </a:p>
        </p:txBody>
      </p:sp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" name="Prostokąt zaokrąglony 1"/>
          <p:cNvSpPr/>
          <p:nvPr/>
        </p:nvSpPr>
        <p:spPr>
          <a:xfrm>
            <a:off x="1835696" y="2564904"/>
            <a:ext cx="5328592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Zasady finansowania projektu:</a:t>
            </a:r>
            <a:endParaRPr lang="pl-PL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trzałka w prawo 6"/>
          <p:cNvSpPr/>
          <p:nvPr/>
        </p:nvSpPr>
        <p:spPr>
          <a:xfrm>
            <a:off x="1505360" y="4947211"/>
            <a:ext cx="330336" cy="1125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prawo 7"/>
          <p:cNvSpPr/>
          <p:nvPr/>
        </p:nvSpPr>
        <p:spPr>
          <a:xfrm>
            <a:off x="1505360" y="3734018"/>
            <a:ext cx="330336" cy="1125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83928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1202055" y="1340768"/>
            <a:ext cx="678923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Konkurs ogłoszony przez DIP </a:t>
            </a:r>
            <a:r>
              <a:rPr lang="pl-PL" sz="2000" b="1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 </a:t>
            </a:r>
            <a:r>
              <a:rPr lang="pl-PL" sz="2000" b="1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listopadzie 2016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roku</a:t>
            </a:r>
            <a:endParaRPr lang="pl-PL" sz="2000" b="1" dirty="0" smtClean="0">
              <a:ln w="10541" cmpd="sng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1259632" y="1772816"/>
            <a:ext cx="6624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>
                <a:latin typeface="Arial" pitchFamily="34" charset="0"/>
                <a:cs typeface="Arial" pitchFamily="34" charset="0"/>
              </a:rPr>
              <a:t>Działanie 1.4 Internacjonalizacja przedsiębiorstw</a:t>
            </a:r>
          </a:p>
        </p:txBody>
      </p:sp>
      <p:grpSp>
        <p:nvGrpSpPr>
          <p:cNvPr id="5" name="Grupa 15"/>
          <p:cNvGrpSpPr/>
          <p:nvPr/>
        </p:nvGrpSpPr>
        <p:grpSpPr>
          <a:xfrm>
            <a:off x="323528" y="1772817"/>
            <a:ext cx="788988" cy="1366414"/>
            <a:chOff x="0" y="602"/>
            <a:chExt cx="788988" cy="1127124"/>
          </a:xfrm>
        </p:grpSpPr>
        <p:sp>
          <p:nvSpPr>
            <p:cNvPr id="7" name="Pagon 6"/>
            <p:cNvSpPr/>
            <p:nvPr/>
          </p:nvSpPr>
          <p:spPr>
            <a:xfrm rot="5400000">
              <a:off x="-169068" y="169670"/>
              <a:ext cx="1127124" cy="788987"/>
            </a:xfrm>
            <a:prstGeom prst="chevron">
              <a:avLst/>
            </a:prstGeom>
            <a:noFill/>
            <a:ln>
              <a:solidFill>
                <a:srgbClr val="FFCC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Pagon 4"/>
            <p:cNvSpPr/>
            <p:nvPr/>
          </p:nvSpPr>
          <p:spPr>
            <a:xfrm>
              <a:off x="1" y="342189"/>
              <a:ext cx="788987" cy="5416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spcBef>
                  <a:spcPct val="0"/>
                </a:spcBef>
              </a:pPr>
              <a:r>
                <a:rPr lang="pl-PL" sz="1200" b="1" kern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Schemat 1.4 B ab</a:t>
              </a:r>
            </a:p>
            <a:p>
              <a:pPr lvl="0" algn="ctr" defTabSz="533400">
                <a:spcBef>
                  <a:spcPct val="0"/>
                </a:spcBef>
              </a:pPr>
              <a:r>
                <a:rPr lang="pl-PL" sz="12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1.4 B c</a:t>
              </a:r>
              <a:endParaRPr lang="pl-PL" sz="1200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Prostokąt 9"/>
          <p:cNvSpPr/>
          <p:nvPr/>
        </p:nvSpPr>
        <p:spPr>
          <a:xfrm>
            <a:off x="1115616" y="2132858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sz="1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1200" b="1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algn="just"/>
            <a:r>
              <a:rPr lang="pl-PL" sz="1200" dirty="0" smtClean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1112516" y="3139231"/>
            <a:ext cx="705514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Pomocy de </a:t>
            </a:r>
            <a:r>
              <a:rPr lang="pl-PL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minimis</a:t>
            </a:r>
            <a:endParaRPr lang="pl-PL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algn="just"/>
            <a:r>
              <a:rPr lang="pl-PL" sz="1400" b="1" dirty="0" smtClean="0">
                <a:solidFill>
                  <a:srgbClr val="002060"/>
                </a:solidFill>
                <a:cs typeface="Arial" pitchFamily="34" charset="0"/>
              </a:rPr>
              <a:t>Poziom dofinansowania:</a:t>
            </a:r>
          </a:p>
          <a:p>
            <a:pPr algn="just"/>
            <a:endParaRPr lang="pl-PL" sz="1400" dirty="0">
              <a:cs typeface="Arial" pitchFamily="34" charset="0"/>
            </a:endParaRPr>
          </a:p>
          <a:p>
            <a:pPr algn="just"/>
            <a:r>
              <a:rPr lang="pl-PL" sz="1400" b="1" dirty="0">
                <a:cs typeface="Arial" pitchFamily="34" charset="0"/>
              </a:rPr>
              <a:t>d</a:t>
            </a:r>
            <a:r>
              <a:rPr lang="pl-PL" sz="1400" b="1" dirty="0" smtClean="0">
                <a:cs typeface="Arial" pitchFamily="34" charset="0"/>
              </a:rPr>
              <a:t>o 85% całkowitych wydatków kwalifikowalnych</a:t>
            </a:r>
            <a:r>
              <a:rPr lang="pl-PL" sz="1400" dirty="0" smtClean="0">
                <a:cs typeface="Arial" pitchFamily="34" charset="0"/>
              </a:rPr>
              <a:t>; </a:t>
            </a:r>
          </a:p>
          <a:p>
            <a:pPr algn="just"/>
            <a:endParaRPr lang="pl-PL" sz="1400" dirty="0">
              <a:cs typeface="Arial" pitchFamily="34" charset="0"/>
            </a:endParaRPr>
          </a:p>
          <a:p>
            <a:pPr algn="just"/>
            <a:r>
              <a:rPr lang="pl-PL" sz="1400" dirty="0" smtClean="0">
                <a:cs typeface="Arial" pitchFamily="34" charset="0"/>
              </a:rPr>
              <a:t>Uwaga:</a:t>
            </a:r>
          </a:p>
          <a:p>
            <a:pPr algn="just"/>
            <a:r>
              <a:rPr lang="pl-PL" sz="1400" dirty="0"/>
              <a:t>Całkowita kwota pomocy de </a:t>
            </a:r>
            <a:r>
              <a:rPr lang="pl-PL" sz="1400" dirty="0" err="1"/>
              <a:t>minimis</a:t>
            </a:r>
            <a:r>
              <a:rPr lang="pl-PL" sz="1400" dirty="0"/>
              <a:t> przyznawana przez jedno państwo członkowskie jednemu przedsiębiorstwu, w okresie 3 kolejnych lat podatkowych, nie może przekroczyć 200 tys. Euro. </a:t>
            </a:r>
            <a:endParaRPr lang="pl-PL" sz="1400" dirty="0" smtClean="0"/>
          </a:p>
          <a:p>
            <a:pPr algn="just"/>
            <a:endParaRPr lang="pl-PL" sz="1400" dirty="0" smtClean="0"/>
          </a:p>
          <a:p>
            <a:pPr algn="just"/>
            <a:r>
              <a:rPr lang="pl-PL" sz="1400" dirty="0" smtClean="0"/>
              <a:t>Całkowita </a:t>
            </a:r>
            <a:r>
              <a:rPr lang="pl-PL" sz="1400" dirty="0"/>
              <a:t>kwota pomocy de </a:t>
            </a:r>
            <a:r>
              <a:rPr lang="pl-PL" sz="1400" dirty="0" err="1"/>
              <a:t>minimis</a:t>
            </a:r>
            <a:r>
              <a:rPr lang="pl-PL" sz="1400" dirty="0"/>
              <a:t> przyznawana przez jedno państwo członkowskie jednemu przedsiębiorstwu prowadzącemu działalność zarobkową w zakresie drogowego transportu towarów, w okresie 3 kolejnych lat podatkowych nie może przekroczyć 100 tys. Euro </a:t>
            </a:r>
            <a:endParaRPr lang="pl-PL" sz="1400" dirty="0" smtClean="0"/>
          </a:p>
          <a:p>
            <a:pPr algn="just"/>
            <a:endParaRPr lang="pl-PL" sz="1400" dirty="0" smtClean="0"/>
          </a:p>
          <a:p>
            <a:pPr algn="just"/>
            <a:r>
              <a:rPr lang="pl-PL" sz="1200" dirty="0" smtClean="0"/>
              <a:t>(</a:t>
            </a:r>
            <a:r>
              <a:rPr lang="pl-PL" sz="1200" dirty="0"/>
              <a:t>zgodnie z rozporządzenie  Komisji  (UE)  nr  1407/2013  z  dnia  18  grudnia  2013  r.  w  sprawie  stosowania art. 107 i 108 Traktatu do pomocy de </a:t>
            </a:r>
            <a:r>
              <a:rPr lang="pl-PL" sz="1200" dirty="0" err="1"/>
              <a:t>minimis</a:t>
            </a:r>
            <a:r>
              <a:rPr lang="pl-PL" sz="1200" dirty="0"/>
              <a:t>).</a:t>
            </a:r>
            <a:endParaRPr lang="pl-PL" sz="1200" dirty="0">
              <a:cs typeface="Arial" pitchFamily="34" charset="0"/>
            </a:endParaRPr>
          </a:p>
          <a:p>
            <a:pPr marL="285750" indent="-285750" algn="just">
              <a:buFontTx/>
              <a:buChar char="-"/>
            </a:pPr>
            <a:endParaRPr lang="pl-PL" sz="1400" dirty="0" smtClean="0">
              <a:cs typeface="Arial" pitchFamily="34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1259632" y="2253610"/>
            <a:ext cx="67687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b="1" dirty="0"/>
              <a:t>Zwiększenie międzynarodowej ekspansji MŚP poprzez wdrożenie nowych modeli biznesowych oraz zwiększenia ekspansji na rynki zewnętrzne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30180356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1202055" y="1340768"/>
            <a:ext cx="678923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Konkurs ogłoszony przez DIP </a:t>
            </a:r>
            <a:r>
              <a:rPr lang="pl-PL" sz="2000" b="1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 </a:t>
            </a:r>
            <a:r>
              <a:rPr lang="pl-PL" sz="2000" b="1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listopadzie 2016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roku</a:t>
            </a:r>
            <a:endParaRPr lang="pl-PL" sz="2000" b="1" dirty="0" smtClean="0">
              <a:ln w="10541" cmpd="sng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1259632" y="1772816"/>
            <a:ext cx="6624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>
                <a:latin typeface="Arial" pitchFamily="34" charset="0"/>
                <a:cs typeface="Arial" pitchFamily="34" charset="0"/>
              </a:rPr>
              <a:t>Działanie 1.4 Internacjonalizacja przedsiębiorstw</a:t>
            </a:r>
          </a:p>
        </p:txBody>
      </p:sp>
      <p:grpSp>
        <p:nvGrpSpPr>
          <p:cNvPr id="5" name="Grupa 15"/>
          <p:cNvGrpSpPr/>
          <p:nvPr/>
        </p:nvGrpSpPr>
        <p:grpSpPr>
          <a:xfrm>
            <a:off x="323528" y="1772817"/>
            <a:ext cx="788988" cy="1366414"/>
            <a:chOff x="0" y="602"/>
            <a:chExt cx="788988" cy="1127124"/>
          </a:xfrm>
        </p:grpSpPr>
        <p:sp>
          <p:nvSpPr>
            <p:cNvPr id="7" name="Pagon 6"/>
            <p:cNvSpPr/>
            <p:nvPr/>
          </p:nvSpPr>
          <p:spPr>
            <a:xfrm rot="5400000">
              <a:off x="-169068" y="169670"/>
              <a:ext cx="1127124" cy="788987"/>
            </a:xfrm>
            <a:prstGeom prst="chevron">
              <a:avLst/>
            </a:prstGeom>
            <a:noFill/>
            <a:ln>
              <a:solidFill>
                <a:srgbClr val="FFCC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Pagon 4"/>
            <p:cNvSpPr/>
            <p:nvPr/>
          </p:nvSpPr>
          <p:spPr>
            <a:xfrm>
              <a:off x="1" y="342189"/>
              <a:ext cx="788987" cy="5416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spcBef>
                  <a:spcPct val="0"/>
                </a:spcBef>
              </a:pPr>
              <a:r>
                <a:rPr lang="pl-PL" sz="1200" b="1" kern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Schemat 1.4 B ab</a:t>
              </a:r>
            </a:p>
            <a:p>
              <a:pPr lvl="0" algn="ctr" defTabSz="533400">
                <a:spcBef>
                  <a:spcPct val="0"/>
                </a:spcBef>
              </a:pPr>
              <a:r>
                <a:rPr lang="pl-PL" sz="12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1.4 B c</a:t>
              </a:r>
              <a:endParaRPr lang="pl-PL" sz="1200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Prostokąt 9"/>
          <p:cNvSpPr/>
          <p:nvPr/>
        </p:nvSpPr>
        <p:spPr>
          <a:xfrm>
            <a:off x="1115616" y="2132858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sz="1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1200" b="1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algn="just"/>
            <a:r>
              <a:rPr lang="pl-PL" sz="1200" dirty="0" smtClean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1112516" y="3139231"/>
            <a:ext cx="7055141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Pomocy publiczna </a:t>
            </a:r>
          </a:p>
          <a:p>
            <a:pPr algn="just"/>
            <a:r>
              <a:rPr lang="pl-PL" sz="1400" b="1" dirty="0" smtClean="0">
                <a:solidFill>
                  <a:srgbClr val="002060"/>
                </a:solidFill>
                <a:cs typeface="Arial" pitchFamily="34" charset="0"/>
              </a:rPr>
              <a:t>Poziom dofinansowania:</a:t>
            </a:r>
          </a:p>
          <a:p>
            <a:endParaRPr lang="pl-PL" sz="1400" dirty="0" smtClean="0">
              <a:cs typeface="Arial" pitchFamily="34" charset="0"/>
            </a:endParaRPr>
          </a:p>
          <a:p>
            <a:r>
              <a:rPr lang="pl-PL" sz="1400" b="1" u="sng" dirty="0" smtClean="0">
                <a:solidFill>
                  <a:srgbClr val="C00000"/>
                </a:solidFill>
                <a:cs typeface="Arial" pitchFamily="34" charset="0"/>
              </a:rPr>
              <a:t>1.4 B ab</a:t>
            </a:r>
          </a:p>
          <a:p>
            <a:endParaRPr lang="pl-PL" sz="1400" u="sng" dirty="0">
              <a:solidFill>
                <a:srgbClr val="C00000"/>
              </a:solidFill>
              <a:cs typeface="Arial" pitchFamily="34" charset="0"/>
            </a:endParaRPr>
          </a:p>
          <a:p>
            <a:pPr marL="342900" indent="-342900">
              <a:buFont typeface="+mj-lt"/>
              <a:buAutoNum type="alphaLcParenR"/>
            </a:pPr>
            <a:r>
              <a:rPr lang="pl-PL" sz="1400" b="1" dirty="0" smtClean="0"/>
              <a:t>dla </a:t>
            </a:r>
            <a:r>
              <a:rPr lang="pl-PL" sz="1400" b="1" dirty="0"/>
              <a:t>mikro i małych przedsiębiorców – do 45% wydatków kwalifikujących się do objęcia </a:t>
            </a:r>
            <a:r>
              <a:rPr lang="pl-PL" sz="1400" b="1" dirty="0" smtClean="0"/>
              <a:t>wsparciem; </a:t>
            </a:r>
            <a:endParaRPr lang="pl-PL" sz="1400" dirty="0"/>
          </a:p>
          <a:p>
            <a:pPr marL="342900" indent="-342900">
              <a:buFont typeface="+mj-lt"/>
              <a:buAutoNum type="alphaLcParenR"/>
            </a:pPr>
            <a:r>
              <a:rPr lang="pl-PL" sz="1400" b="1" dirty="0" smtClean="0"/>
              <a:t>dla </a:t>
            </a:r>
            <a:r>
              <a:rPr lang="pl-PL" sz="1400" b="1" dirty="0"/>
              <a:t>średnich przedsiębiorców – do 35% wydatków kwalifikujących się do objęcia </a:t>
            </a:r>
            <a:r>
              <a:rPr lang="pl-PL" sz="1400" b="1" dirty="0" smtClean="0"/>
              <a:t>wsparciem</a:t>
            </a:r>
          </a:p>
          <a:p>
            <a:endParaRPr lang="pl-PL" sz="1400" b="1" dirty="0" smtClean="0"/>
          </a:p>
          <a:p>
            <a:r>
              <a:rPr lang="pl-PL" sz="1400" b="1" u="sng" dirty="0">
                <a:solidFill>
                  <a:srgbClr val="C00000"/>
                </a:solidFill>
                <a:cs typeface="Arial" pitchFamily="34" charset="0"/>
              </a:rPr>
              <a:t>1.4 B </a:t>
            </a:r>
            <a:r>
              <a:rPr lang="pl-PL" sz="1400" b="1" u="sng" dirty="0" smtClean="0">
                <a:solidFill>
                  <a:srgbClr val="C00000"/>
                </a:solidFill>
                <a:cs typeface="Arial" pitchFamily="34" charset="0"/>
              </a:rPr>
              <a:t>c</a:t>
            </a:r>
          </a:p>
          <a:p>
            <a:endParaRPr lang="pl-PL" sz="1400" b="1" u="sng" dirty="0">
              <a:solidFill>
                <a:srgbClr val="C00000"/>
              </a:solidFill>
              <a:cs typeface="Arial" pitchFamily="34" charset="0"/>
            </a:endParaRPr>
          </a:p>
          <a:p>
            <a:r>
              <a:rPr lang="pl-PL" sz="1400" b="1" dirty="0"/>
              <a:t>Intensywność wsparcia dla wszystkich beneficjentów do 50% wydatków kwalifikujących się do objęcia wsparcie</a:t>
            </a:r>
          </a:p>
          <a:p>
            <a:endParaRPr lang="pl-PL" sz="1400" dirty="0" smtClean="0">
              <a:cs typeface="Arial" pitchFamily="34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1259632" y="2253610"/>
            <a:ext cx="67687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b="1" dirty="0"/>
              <a:t>Zwiększenie międzynarodowej ekspansji MŚP poprzez wdrożenie nowych modeli biznesowych oraz zwiększenia ekspansji na rynki zewnętrzne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82761700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1030531" y="1340768"/>
            <a:ext cx="713227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Oś priorytetowa 1 – PRZEDSIĘBIORSTWA I INNOWACJE</a:t>
            </a:r>
            <a:endParaRPr lang="pl-PL" sz="2000" b="1" dirty="0" smtClean="0">
              <a:ln w="10541" cmpd="sng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1259632" y="1772816"/>
            <a:ext cx="6624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>
                <a:latin typeface="Arial" pitchFamily="34" charset="0"/>
                <a:cs typeface="Arial" pitchFamily="34" charset="0"/>
              </a:rPr>
              <a:t>Działanie 1.4 Internacjonalizacja przedsiębiorstw</a:t>
            </a:r>
          </a:p>
        </p:txBody>
      </p:sp>
      <p:sp>
        <p:nvSpPr>
          <p:cNvPr id="10" name="Prostokąt 9"/>
          <p:cNvSpPr/>
          <p:nvPr/>
        </p:nvSpPr>
        <p:spPr>
          <a:xfrm>
            <a:off x="1115616" y="2132858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sz="1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1200" b="1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algn="just"/>
            <a:r>
              <a:rPr lang="pl-PL" sz="1200" dirty="0" smtClean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16" name="Prostokąt 15"/>
          <p:cNvSpPr/>
          <p:nvPr/>
        </p:nvSpPr>
        <p:spPr>
          <a:xfrm>
            <a:off x="2319620" y="2174669"/>
            <a:ext cx="435087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1600" b="1" i="1" dirty="0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Dolnośląskie Inteligentne Specjalizacje</a:t>
            </a:r>
          </a:p>
          <a:p>
            <a:pPr algn="ctr"/>
            <a:r>
              <a:rPr lang="pl-PL" sz="1000" dirty="0" smtClean="0">
                <a:ln w="10541" cmpd="sng">
                  <a:noFill/>
                  <a:prstDash val="solid"/>
                </a:ln>
                <a:latin typeface="Arial" pitchFamily="34" charset="0"/>
                <a:cs typeface="Arial" pitchFamily="34" charset="0"/>
              </a:rPr>
              <a:t>(na podstawie dokumentu </a:t>
            </a:r>
          </a:p>
          <a:p>
            <a:pPr algn="ctr"/>
            <a:r>
              <a:rPr lang="pl-PL" sz="1000" i="1" dirty="0" smtClean="0">
                <a:ln w="10541" cmpd="sng">
                  <a:noFill/>
                  <a:prstDash val="solid"/>
                </a:ln>
                <a:latin typeface="Arial" pitchFamily="34" charset="0"/>
                <a:cs typeface="Arial" pitchFamily="34" charset="0"/>
              </a:rPr>
              <a:t>Ramy strategiczne na rzecz inteligentnych specjalizacji Dolnego Śląska</a:t>
            </a:r>
            <a:r>
              <a:rPr lang="pl-PL" sz="1000" dirty="0" smtClean="0">
                <a:ln w="10541" cmpd="sng">
                  <a:noFill/>
                  <a:prstDash val="solid"/>
                </a:ln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2411760" y="3212976"/>
            <a:ext cx="4258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smtClean="0"/>
              <a:t>BRANŻA CHEMICZNA I FARMACEUTYCZNA </a:t>
            </a:r>
            <a:endParaRPr lang="pl-PL" dirty="0"/>
          </a:p>
        </p:txBody>
      </p:sp>
      <p:sp>
        <p:nvSpPr>
          <p:cNvPr id="18" name="Prostokąt 17"/>
          <p:cNvSpPr/>
          <p:nvPr/>
        </p:nvSpPr>
        <p:spPr>
          <a:xfrm>
            <a:off x="3059832" y="3789040"/>
            <a:ext cx="2966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smtClean="0"/>
              <a:t>MOBILNOŚĆ PRZESTRZENNA </a:t>
            </a:r>
            <a:endParaRPr lang="pl-PL" dirty="0"/>
          </a:p>
        </p:txBody>
      </p:sp>
      <p:sp>
        <p:nvSpPr>
          <p:cNvPr id="19" name="Prostokąt 18"/>
          <p:cNvSpPr/>
          <p:nvPr/>
        </p:nvSpPr>
        <p:spPr>
          <a:xfrm>
            <a:off x="3059832" y="4437112"/>
            <a:ext cx="3064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smtClean="0"/>
              <a:t>ŻYWNOŚĆ WYSOKIEJ JAKOŚCI </a:t>
            </a:r>
            <a:endParaRPr lang="pl-PL" dirty="0"/>
          </a:p>
        </p:txBody>
      </p:sp>
      <p:sp>
        <p:nvSpPr>
          <p:cNvPr id="20" name="Prostokąt 19"/>
          <p:cNvSpPr/>
          <p:nvPr/>
        </p:nvSpPr>
        <p:spPr>
          <a:xfrm>
            <a:off x="2843808" y="5085184"/>
            <a:ext cx="3475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smtClean="0"/>
              <a:t>SUROWCE NATURALNE I WTÓRNE </a:t>
            </a:r>
            <a:endParaRPr lang="pl-PL" dirty="0"/>
          </a:p>
        </p:txBody>
      </p:sp>
      <p:sp>
        <p:nvSpPr>
          <p:cNvPr id="21" name="Prostokąt 20"/>
          <p:cNvSpPr/>
          <p:nvPr/>
        </p:nvSpPr>
        <p:spPr>
          <a:xfrm>
            <a:off x="1835696" y="5661248"/>
            <a:ext cx="60486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/>
              <a:t>PRODUKCJA MASZYN I URZĄDZEŃ, OBRÓBKA MATERIAŁÓW </a:t>
            </a:r>
            <a:endParaRPr lang="pl-PL" dirty="0"/>
          </a:p>
        </p:txBody>
      </p:sp>
      <p:sp>
        <p:nvSpPr>
          <p:cNvPr id="22" name="Prostokąt 21"/>
          <p:cNvSpPr/>
          <p:nvPr/>
        </p:nvSpPr>
        <p:spPr>
          <a:xfrm>
            <a:off x="2123728" y="6237312"/>
            <a:ext cx="5616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/>
              <a:t>TECHNOLOGIE INFORMACYJNO-KOMUNIKACYJNE (ICT) </a:t>
            </a:r>
            <a:endParaRPr lang="pl-PL" dirty="0"/>
          </a:p>
        </p:txBody>
      </p:sp>
      <p:sp>
        <p:nvSpPr>
          <p:cNvPr id="23" name="Strzałka w prawo 22"/>
          <p:cNvSpPr/>
          <p:nvPr/>
        </p:nvSpPr>
        <p:spPr>
          <a:xfrm>
            <a:off x="1187624" y="3284984"/>
            <a:ext cx="504056" cy="360040"/>
          </a:xfrm>
          <a:prstGeom prst="rightArrow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4" name="Strzałka w prawo 23"/>
          <p:cNvSpPr/>
          <p:nvPr/>
        </p:nvSpPr>
        <p:spPr>
          <a:xfrm>
            <a:off x="1187624" y="3861048"/>
            <a:ext cx="50405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5" name="Strzałka w prawo 24"/>
          <p:cNvSpPr/>
          <p:nvPr/>
        </p:nvSpPr>
        <p:spPr>
          <a:xfrm>
            <a:off x="1187624" y="5085184"/>
            <a:ext cx="50405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6" name="Strzałka w prawo 25"/>
          <p:cNvSpPr/>
          <p:nvPr/>
        </p:nvSpPr>
        <p:spPr>
          <a:xfrm>
            <a:off x="1187624" y="6237312"/>
            <a:ext cx="50405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7" name="Strzałka w prawo 26"/>
          <p:cNvSpPr/>
          <p:nvPr/>
        </p:nvSpPr>
        <p:spPr>
          <a:xfrm>
            <a:off x="1187624" y="4509120"/>
            <a:ext cx="504056" cy="360040"/>
          </a:xfrm>
          <a:prstGeom prst="rightArrow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8" name="Strzałka w prawo 27"/>
          <p:cNvSpPr/>
          <p:nvPr/>
        </p:nvSpPr>
        <p:spPr>
          <a:xfrm>
            <a:off x="1187624" y="5661248"/>
            <a:ext cx="504056" cy="360040"/>
          </a:xfrm>
          <a:prstGeom prst="rightArrow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594801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10" name="Prostokąt 9"/>
          <p:cNvSpPr/>
          <p:nvPr/>
        </p:nvSpPr>
        <p:spPr>
          <a:xfrm>
            <a:off x="1115616" y="2132858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sz="1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1200" b="1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algn="just"/>
            <a:r>
              <a:rPr lang="pl-PL" sz="1200" dirty="0" smtClean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30" name="Prostokąt 29"/>
          <p:cNvSpPr/>
          <p:nvPr/>
        </p:nvSpPr>
        <p:spPr>
          <a:xfrm>
            <a:off x="1187624" y="1387680"/>
            <a:ext cx="655205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Tryb wyboru projektów oraz procedura konkursowa</a:t>
            </a:r>
          </a:p>
        </p:txBody>
      </p:sp>
      <p:sp>
        <p:nvSpPr>
          <p:cNvPr id="32" name="pole tekstowe 4"/>
          <p:cNvSpPr txBox="1"/>
          <p:nvPr/>
        </p:nvSpPr>
        <p:spPr>
          <a:xfrm>
            <a:off x="611560" y="2420888"/>
            <a:ext cx="792088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1400" dirty="0" smtClean="0"/>
              <a:t>Wybór projektów do dofinansowania następuje w </a:t>
            </a:r>
            <a:r>
              <a:rPr lang="pl-PL" sz="1400" b="1" dirty="0" smtClean="0"/>
              <a:t>trybie konkursowym</a:t>
            </a:r>
            <a:r>
              <a:rPr lang="pl-PL" sz="1400" dirty="0" smtClean="0"/>
              <a:t>.</a:t>
            </a:r>
          </a:p>
          <a:p>
            <a:pPr algn="just"/>
            <a:endParaRPr lang="pl-PL" sz="1400" dirty="0" smtClean="0"/>
          </a:p>
          <a:p>
            <a:pPr marL="228600" indent="-228600" algn="just">
              <a:buFont typeface="+mj-lt"/>
              <a:buAutoNum type="arabicPeriod"/>
            </a:pPr>
            <a:r>
              <a:rPr lang="pl-PL" sz="1400" b="1" i="1" dirty="0" smtClean="0"/>
              <a:t>    Złożenie wniosku o dofinansowanie</a:t>
            </a:r>
          </a:p>
          <a:p>
            <a:pPr lvl="0" algn="just"/>
            <a:r>
              <a:rPr lang="pl-PL" sz="1400" dirty="0" smtClean="0"/>
              <a:t>          Wnioskodawca musi złożyć wniosek w wersji elektronicznej (wypełniony w Generatorze) oraz w wersji </a:t>
            </a:r>
          </a:p>
          <a:p>
            <a:pPr lvl="0" algn="just"/>
            <a:r>
              <a:rPr lang="pl-PL" sz="1400" dirty="0"/>
              <a:t> </a:t>
            </a:r>
            <a:r>
              <a:rPr lang="pl-PL" sz="1400" dirty="0" smtClean="0"/>
              <a:t>         papierowej w  terminie, który podany jest w ogłoszeniu o konkursie. </a:t>
            </a:r>
            <a:endParaRPr lang="pl-PL" sz="1400" dirty="0"/>
          </a:p>
          <a:p>
            <a:pPr lvl="0" algn="just"/>
            <a:endParaRPr lang="pl-PL" sz="1400" b="1" i="1" dirty="0" smtClean="0"/>
          </a:p>
          <a:p>
            <a:pPr marL="228600" lvl="0" indent="-228600" algn="just">
              <a:buFont typeface="+mj-lt"/>
              <a:buAutoNum type="arabicPeriod" startAt="2"/>
            </a:pPr>
            <a:r>
              <a:rPr lang="pl-PL" sz="1400" b="1" i="1" dirty="0" smtClean="0"/>
              <a:t>    Ocena formalna</a:t>
            </a:r>
            <a:r>
              <a:rPr lang="pl-PL" sz="1400" dirty="0" smtClean="0"/>
              <a:t> (60 dni kalendarzowych)</a:t>
            </a:r>
            <a:endParaRPr lang="pl-PL" sz="1400" i="1" dirty="0"/>
          </a:p>
          <a:p>
            <a:pPr algn="just"/>
            <a:endParaRPr lang="pl-PL" sz="1400" dirty="0"/>
          </a:p>
          <a:p>
            <a:pPr marL="342900" indent="-342900" algn="just">
              <a:buFont typeface="+mj-lt"/>
              <a:buAutoNum type="arabicPeriod" startAt="3"/>
            </a:pPr>
            <a:r>
              <a:rPr lang="pl-PL" sz="1400" b="1" i="1" dirty="0"/>
              <a:t>Ocena merytoryczna </a:t>
            </a:r>
            <a:r>
              <a:rPr lang="pl-PL" sz="1400" dirty="0" smtClean="0"/>
              <a:t>(55 </a:t>
            </a:r>
            <a:r>
              <a:rPr lang="pl-PL" sz="1400" dirty="0"/>
              <a:t>dni </a:t>
            </a:r>
            <a:r>
              <a:rPr lang="pl-PL" sz="1400" dirty="0" smtClean="0"/>
              <a:t>kalendarzowych)</a:t>
            </a:r>
          </a:p>
          <a:p>
            <a:pPr marL="342900" indent="-342900" algn="just">
              <a:buFont typeface="+mj-lt"/>
              <a:buAutoNum type="arabicPeriod" startAt="3"/>
            </a:pPr>
            <a:endParaRPr lang="pl-PL" sz="1400" i="1" dirty="0"/>
          </a:p>
          <a:p>
            <a:pPr marL="342900" indent="-342900" algn="just">
              <a:buFont typeface="+mj-lt"/>
              <a:buAutoNum type="arabicPeriod" startAt="3"/>
            </a:pPr>
            <a:r>
              <a:rPr lang="pl-PL" sz="1400" b="1" i="1" dirty="0" smtClean="0"/>
              <a:t>Ocena zgodności ze Strategią ZIT </a:t>
            </a:r>
            <a:r>
              <a:rPr lang="pl-PL" sz="1400" dirty="0" smtClean="0"/>
              <a:t>( 20 dni kalendarzowych) – w przypadku naboru ZIT </a:t>
            </a:r>
            <a:r>
              <a:rPr lang="pl-PL" sz="1400" dirty="0" err="1" smtClean="0"/>
              <a:t>WrOF</a:t>
            </a:r>
            <a:endParaRPr lang="pl-PL" sz="1400" dirty="0" smtClean="0"/>
          </a:p>
          <a:p>
            <a:pPr algn="just"/>
            <a:endParaRPr lang="pl-PL" sz="1400" dirty="0"/>
          </a:p>
          <a:p>
            <a:pPr algn="just"/>
            <a:r>
              <a:rPr lang="pl-PL" sz="1400" dirty="0"/>
              <a:t>Ocena </a:t>
            </a:r>
            <a:r>
              <a:rPr lang="pl-PL" sz="1400" dirty="0" smtClean="0"/>
              <a:t>dokonywana  </a:t>
            </a:r>
            <a:r>
              <a:rPr lang="pl-PL" sz="1400" dirty="0"/>
              <a:t>jest  w  oparciu  o  katalog  </a:t>
            </a:r>
            <a:r>
              <a:rPr lang="pl-PL" sz="1400" dirty="0" smtClean="0"/>
              <a:t>kryteriów, </a:t>
            </a:r>
            <a:r>
              <a:rPr lang="pl-PL" sz="1400" dirty="0"/>
              <a:t>zatwierdzonych przez Komitet Monitorujący Regionalnego Programu Operacyjnego Województwa Dolnośląskiego.</a:t>
            </a:r>
          </a:p>
          <a:p>
            <a:pPr algn="just"/>
            <a:endParaRPr lang="pl-PL" sz="1400" dirty="0"/>
          </a:p>
          <a:p>
            <a:r>
              <a:rPr lang="pl-PL" sz="1400" dirty="0" smtClean="0"/>
              <a:t>Oceny </a:t>
            </a:r>
            <a:r>
              <a:rPr lang="pl-PL" sz="1400" dirty="0"/>
              <a:t>wniosków dokonuje Komisja Oceny Projektów (</a:t>
            </a:r>
            <a:r>
              <a:rPr lang="pl-PL" sz="1400" b="1" dirty="0"/>
              <a:t>KOP</a:t>
            </a:r>
            <a:r>
              <a:rPr lang="pl-PL" sz="1400" dirty="0"/>
              <a:t>) na podstawie regulaminu pracy </a:t>
            </a:r>
            <a:r>
              <a:rPr lang="pl-PL" sz="1400" dirty="0" smtClean="0"/>
              <a:t>KOP.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19623551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8" name="Prostokąt 7"/>
          <p:cNvSpPr/>
          <p:nvPr/>
        </p:nvSpPr>
        <p:spPr>
          <a:xfrm>
            <a:off x="4493087" y="1484784"/>
            <a:ext cx="25519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endParaRPr lang="pl-PL" sz="2000" b="1" dirty="0" smtClean="0">
              <a:ln w="10541" cmpd="sng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611560" y="2636912"/>
            <a:ext cx="792088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ea typeface="Calibri" panose="020F0502020204030204" pitchFamily="34" charset="0"/>
              </a:rPr>
              <a:t>Dziękuję za </a:t>
            </a:r>
            <a:r>
              <a:rPr lang="pl-PL" sz="2400" b="1" dirty="0" smtClean="0">
                <a:ea typeface="Calibri" panose="020F0502020204030204" pitchFamily="34" charset="0"/>
              </a:rPr>
              <a:t>uwagę.</a:t>
            </a:r>
          </a:p>
          <a:p>
            <a:pPr algn="ctr"/>
            <a:endParaRPr lang="pl-PL" sz="2400" b="1" dirty="0">
              <a:ea typeface="Calibri" panose="020F0502020204030204" pitchFamily="34" charset="0"/>
            </a:endParaRPr>
          </a:p>
          <a:p>
            <a:pPr algn="ctr"/>
            <a:endParaRPr lang="pl-PL" sz="800" dirty="0">
              <a:ea typeface="Calibri" panose="020F0502020204030204" pitchFamily="34" charset="0"/>
            </a:endParaRPr>
          </a:p>
          <a:p>
            <a:pPr algn="just"/>
            <a:endParaRPr lang="pl-PL" sz="1600" b="1" dirty="0" smtClean="0"/>
          </a:p>
          <a:p>
            <a:pPr algn="just"/>
            <a:endParaRPr lang="pl-PL" sz="1600" b="1" dirty="0"/>
          </a:p>
          <a:p>
            <a:pPr algn="just"/>
            <a:endParaRPr lang="pl-PL" sz="1600" b="1" dirty="0" smtClean="0"/>
          </a:p>
          <a:p>
            <a:pPr algn="just"/>
            <a:endParaRPr lang="pl-PL" sz="1600" b="1" dirty="0"/>
          </a:p>
          <a:p>
            <a:pPr algn="just"/>
            <a:endParaRPr lang="pl-PL" sz="1600" b="1" dirty="0" smtClean="0"/>
          </a:p>
          <a:p>
            <a:pPr algn="just"/>
            <a:endParaRPr lang="pl-PL" sz="1600" b="1" dirty="0"/>
          </a:p>
        </p:txBody>
      </p:sp>
    </p:spTree>
    <p:extLst>
      <p:ext uri="{BB962C8B-B14F-4D97-AF65-F5344CB8AC3E}">
        <p14:creationId xmlns:p14="http://schemas.microsoft.com/office/powerpoint/2010/main" val="339189175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60648"/>
            <a:ext cx="4824536" cy="460082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107504" y="6237312"/>
            <a:ext cx="24722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Wrocław, 2.02.2017 r.</a:t>
            </a:r>
            <a:endParaRPr lang="pl-PL" sz="14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3851920" y="6021868"/>
            <a:ext cx="48965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Barbara Radziwiłł-Wróbel</a:t>
            </a:r>
          </a:p>
          <a:p>
            <a:pPr algn="ctr"/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Wydział Zarzadzania, Monitorowania i Procedur</a:t>
            </a:r>
          </a:p>
          <a:p>
            <a:pPr algn="ctr"/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Dolnośląska Instytucja </a:t>
            </a: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Pośrednicząca</a:t>
            </a:r>
            <a:endParaRPr lang="pl-PL" sz="140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57032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pic>
        <p:nvPicPr>
          <p:cNvPr id="4" name="Obraz 9" descr="SIEDZIBA DIP WROCLAW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2415365"/>
            <a:ext cx="4662815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rostokąt 4"/>
          <p:cNvSpPr/>
          <p:nvPr/>
        </p:nvSpPr>
        <p:spPr>
          <a:xfrm>
            <a:off x="676438" y="2414788"/>
            <a:ext cx="2518169" cy="3108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11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itchFamily="18" charset="0"/>
              </a:rPr>
              <a:t>Dolnośląska Instytucja Pośrednicząca</a:t>
            </a: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itchFamily="18" charset="0"/>
              </a:rPr>
              <a:t>ul.  Strzegomska 2-4</a:t>
            </a: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itchFamily="18" charset="0"/>
              </a:rPr>
              <a:t>53-611 Wrocław</a:t>
            </a: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Times New Roman" pitchFamily="18" charset="0"/>
            </a:endParaRP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Times New Roman" pitchFamily="18" charset="0"/>
            </a:endParaRP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itchFamily="18" charset="0"/>
              </a:rPr>
              <a:t>tel. 71 776 58 12</a:t>
            </a: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itchFamily="18" charset="0"/>
              </a:rPr>
              <a:t>      71 776 58 13</a:t>
            </a: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Times New Roman" pitchFamily="18" charset="0"/>
            </a:endParaRP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Times New Roman" pitchFamily="18" charset="0"/>
            </a:endParaRP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Times New Roman" pitchFamily="18" charset="0"/>
            </a:endParaRP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Times New Roman" pitchFamily="18" charset="0"/>
            </a:endParaRP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Times New Roman" pitchFamily="18" charset="0"/>
            </a:endParaRP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itchFamily="18" charset="0"/>
              </a:rPr>
              <a:t>info.dip@umwd.pl</a:t>
            </a:r>
          </a:p>
          <a:p>
            <a:pPr algn="ctr"/>
            <a:endParaRPr lang="pl-PL" sz="1100" b="1" dirty="0" smtClean="0">
              <a:ln w="10541" cmpd="sng">
                <a:noFill/>
                <a:prstDash val="solid"/>
              </a:ln>
              <a:solidFill>
                <a:schemeClr val="tx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Times New Roman" pitchFamily="18" charset="0"/>
            </a:endParaRPr>
          </a:p>
          <a:p>
            <a:pPr algn="ctr"/>
            <a:r>
              <a:rPr lang="pl-PL" sz="1100" b="1" dirty="0" smtClean="0">
                <a:ln w="10541" cmpd="sng">
                  <a:noFill/>
                  <a:prstDash val="solid"/>
                </a:ln>
                <a:solidFill>
                  <a:schemeClr val="tx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itchFamily="18" charset="0"/>
              </a:rPr>
              <a:t>www.dip.dolnyslask.pl</a:t>
            </a:r>
          </a:p>
          <a:p>
            <a:pPr algn="ctr"/>
            <a:endParaRPr lang="pl-PL" sz="1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pl-PL" sz="1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676438" y="1724470"/>
            <a:ext cx="2515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/>
              <a:t>Zapraszamy do kontaktu:</a:t>
            </a:r>
            <a:endParaRPr lang="pl-PL" dirty="0"/>
          </a:p>
        </p:txBody>
      </p:sp>
      <p:sp>
        <p:nvSpPr>
          <p:cNvPr id="3" name="Prostokąt 2"/>
          <p:cNvSpPr/>
          <p:nvPr/>
        </p:nvSpPr>
        <p:spPr>
          <a:xfrm>
            <a:off x="539552" y="6165304"/>
            <a:ext cx="781237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b="1" dirty="0" smtClean="0"/>
              <a:t> 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2703048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12" name="Prostokąt 11"/>
          <p:cNvSpPr/>
          <p:nvPr/>
        </p:nvSpPr>
        <p:spPr>
          <a:xfrm>
            <a:off x="1619672" y="2265583"/>
            <a:ext cx="6192688" cy="3827713"/>
          </a:xfrm>
          <a:prstGeom prst="rect">
            <a:avLst/>
          </a:prstGeom>
          <a:noFill/>
          <a:ln>
            <a:solidFill>
              <a:srgbClr val="FFCC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rostokąt 14"/>
          <p:cNvSpPr/>
          <p:nvPr/>
        </p:nvSpPr>
        <p:spPr>
          <a:xfrm>
            <a:off x="1043608" y="1196752"/>
            <a:ext cx="714073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Oś priorytetowa 1 – PRZEDSIĘBIORSTWA I INNOWACJE</a:t>
            </a:r>
            <a:endParaRPr lang="pl-PL" sz="2000" b="1" dirty="0">
              <a:ln w="10541" cmpd="sng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1871700" y="2852936"/>
            <a:ext cx="56886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cs typeface="Arial" pitchFamily="34" charset="0"/>
              </a:rPr>
              <a:t>Działanie 1.4 </a:t>
            </a:r>
          </a:p>
          <a:p>
            <a:pPr lvl="0" algn="ctr"/>
            <a:r>
              <a:rPr lang="pl-PL" sz="1400" b="1" dirty="0">
                <a:solidFill>
                  <a:prstClr val="black"/>
                </a:solidFill>
                <a:cs typeface="Arial" pitchFamily="34" charset="0"/>
              </a:rPr>
              <a:t>Internacjonalizacja przedsiębiorstw</a:t>
            </a:r>
          </a:p>
          <a:p>
            <a:pPr lvl="0" algn="ctr"/>
            <a:endParaRPr lang="pl-PL" sz="1400" b="1" dirty="0">
              <a:solidFill>
                <a:prstClr val="black"/>
              </a:solidFill>
              <a:cs typeface="Arial" pitchFamily="34" charset="0"/>
            </a:endParaRPr>
          </a:p>
          <a:p>
            <a:pPr lvl="0" algn="ctr"/>
            <a:r>
              <a:rPr lang="pl-PL" sz="1400" dirty="0">
                <a:solidFill>
                  <a:prstClr val="black"/>
                </a:solidFill>
                <a:cs typeface="Arial" pitchFamily="34" charset="0"/>
              </a:rPr>
              <a:t>Główne cele:</a:t>
            </a:r>
          </a:p>
          <a:p>
            <a:pPr lvl="0" algn="ctr">
              <a:buFont typeface="Wingdings" pitchFamily="2" charset="2"/>
              <a:buChar char="ü"/>
            </a:pPr>
            <a:r>
              <a:rPr lang="pl-PL" sz="1400" dirty="0">
                <a:solidFill>
                  <a:prstClr val="black"/>
                </a:solidFill>
                <a:cs typeface="Arial" pitchFamily="34" charset="0"/>
              </a:rPr>
              <a:t>zwiększenie międzynarodowej ekspansji MŚP oraz wzmacnianie ich partnerstw biznesowych</a:t>
            </a:r>
          </a:p>
          <a:p>
            <a:pPr lvl="0" algn="ctr">
              <a:buFont typeface="Wingdings" pitchFamily="2" charset="2"/>
              <a:buChar char="ü"/>
            </a:pPr>
            <a:r>
              <a:rPr lang="pl-PL" sz="1400" dirty="0">
                <a:solidFill>
                  <a:prstClr val="black"/>
                </a:solidFill>
                <a:cs typeface="Arial" pitchFamily="34" charset="0"/>
              </a:rPr>
              <a:t>dostosowanie produktów, usług do wymogów zagranicznych rynków</a:t>
            </a:r>
          </a:p>
          <a:p>
            <a:pPr lvl="0" algn="ctr">
              <a:buFont typeface="Wingdings" pitchFamily="2" charset="2"/>
              <a:buChar char="ü"/>
            </a:pPr>
            <a:r>
              <a:rPr lang="pl-PL" sz="1400" dirty="0">
                <a:solidFill>
                  <a:prstClr val="black"/>
                </a:solidFill>
                <a:cs typeface="Arial" pitchFamily="34" charset="0"/>
              </a:rPr>
              <a:t>rozwój strategii działań międzynarodowych </a:t>
            </a:r>
          </a:p>
          <a:p>
            <a:pPr lvl="0" algn="ctr"/>
            <a:endParaRPr lang="pl-PL" sz="1400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" name="Elipsa 6"/>
          <p:cNvSpPr/>
          <p:nvPr/>
        </p:nvSpPr>
        <p:spPr>
          <a:xfrm>
            <a:off x="2123728" y="2636912"/>
            <a:ext cx="936104" cy="864096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8143117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1386399" y="1340768"/>
            <a:ext cx="642054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Konkurs ogłoszony przez DIP w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grudniu 2016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roku</a:t>
            </a:r>
            <a:endParaRPr lang="pl-PL" sz="2000" b="1" dirty="0" smtClean="0">
              <a:ln w="10541" cmpd="sng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1259632" y="1772816"/>
            <a:ext cx="6624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>
                <a:latin typeface="Arial" pitchFamily="34" charset="0"/>
                <a:cs typeface="Arial" pitchFamily="34" charset="0"/>
              </a:rPr>
              <a:t>Działanie 1.4 Internacjonalizacja przedsiębiorstw</a:t>
            </a:r>
          </a:p>
        </p:txBody>
      </p:sp>
      <p:grpSp>
        <p:nvGrpSpPr>
          <p:cNvPr id="5" name="Grupa 15"/>
          <p:cNvGrpSpPr/>
          <p:nvPr/>
        </p:nvGrpSpPr>
        <p:grpSpPr>
          <a:xfrm>
            <a:off x="323528" y="1772817"/>
            <a:ext cx="788988" cy="1127124"/>
            <a:chOff x="0" y="602"/>
            <a:chExt cx="788988" cy="1127124"/>
          </a:xfrm>
        </p:grpSpPr>
        <p:sp>
          <p:nvSpPr>
            <p:cNvPr id="7" name="Pagon 6"/>
            <p:cNvSpPr/>
            <p:nvPr/>
          </p:nvSpPr>
          <p:spPr>
            <a:xfrm rot="5400000">
              <a:off x="-169068" y="169670"/>
              <a:ext cx="1127124" cy="788987"/>
            </a:xfrm>
            <a:prstGeom prst="chevron">
              <a:avLst/>
            </a:prstGeom>
            <a:noFill/>
            <a:ln>
              <a:solidFill>
                <a:srgbClr val="FFCC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Pagon 4"/>
            <p:cNvSpPr/>
            <p:nvPr/>
          </p:nvSpPr>
          <p:spPr>
            <a:xfrm>
              <a:off x="1" y="395096"/>
              <a:ext cx="788987" cy="3381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200" b="1" kern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Schemat 1.4 B ab</a:t>
              </a:r>
              <a:endParaRPr lang="pl-PL" sz="1200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Prostokąt 9"/>
          <p:cNvSpPr/>
          <p:nvPr/>
        </p:nvSpPr>
        <p:spPr>
          <a:xfrm>
            <a:off x="1115616" y="2132858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sz="1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1200" b="1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algn="just"/>
            <a:r>
              <a:rPr lang="pl-PL" sz="1200" dirty="0" smtClean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1112516" y="3357815"/>
            <a:ext cx="7055141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sz="1400" b="1" dirty="0" smtClean="0">
              <a:solidFill>
                <a:srgbClr val="002060"/>
              </a:solidFill>
              <a:cs typeface="Arial" pitchFamily="34" charset="0"/>
            </a:endParaRPr>
          </a:p>
          <a:p>
            <a:pPr algn="just"/>
            <a:r>
              <a:rPr lang="pl-PL" sz="1400" b="1" dirty="0" smtClean="0">
                <a:solidFill>
                  <a:srgbClr val="002060"/>
                </a:solidFill>
                <a:cs typeface="Arial" pitchFamily="34" charset="0"/>
              </a:rPr>
              <a:t>Okres </a:t>
            </a:r>
            <a:r>
              <a:rPr lang="pl-PL" sz="1400" b="1" dirty="0">
                <a:solidFill>
                  <a:srgbClr val="002060"/>
                </a:solidFill>
                <a:cs typeface="Arial" pitchFamily="34" charset="0"/>
              </a:rPr>
              <a:t>realizacji projektu:</a:t>
            </a:r>
          </a:p>
          <a:p>
            <a:pPr algn="just"/>
            <a:endParaRPr lang="pl-PL" sz="1400" b="1" dirty="0">
              <a:solidFill>
                <a:srgbClr val="002060"/>
              </a:solidFill>
              <a:cs typeface="Arial" pitchFamily="34" charset="0"/>
            </a:endParaRPr>
          </a:p>
          <a:p>
            <a:pPr lvl="0"/>
            <a:r>
              <a:rPr lang="pl-PL" sz="1400" b="1" dirty="0" smtClean="0">
                <a:solidFill>
                  <a:srgbClr val="FF0000"/>
                </a:solidFill>
              </a:rPr>
              <a:t>1.4 B ab </a:t>
            </a:r>
            <a:r>
              <a:rPr lang="pl-PL" sz="1400" dirty="0" smtClean="0"/>
              <a:t>Termin naboru (składania wniosków) od </a:t>
            </a:r>
            <a:r>
              <a:rPr lang="pl-PL" sz="1400" b="1" dirty="0"/>
              <a:t>30.01.2017 r.  do </a:t>
            </a:r>
            <a:r>
              <a:rPr lang="pl-PL" sz="1400" b="1" dirty="0" smtClean="0"/>
              <a:t>28.02.2017 </a:t>
            </a:r>
            <a:r>
              <a:rPr lang="pl-PL" sz="1400" b="1" dirty="0"/>
              <a:t>r</a:t>
            </a:r>
            <a:r>
              <a:rPr lang="pl-PL" sz="1400" b="1" dirty="0" smtClean="0"/>
              <a:t>.</a:t>
            </a:r>
          </a:p>
          <a:p>
            <a:pPr lvl="0"/>
            <a:endParaRPr lang="pl-PL" sz="1400" dirty="0" smtClean="0"/>
          </a:p>
          <a:p>
            <a:r>
              <a:rPr lang="pl-PL" sz="1400" dirty="0"/>
              <a:t>Należy mieć na uwadze, iż Wnioskodawca rozpoczynając projekt wcześniej niż po podpisaniu umowy o dofinansowanie czyni to na własne ryzyko</a:t>
            </a:r>
            <a:r>
              <a:rPr lang="pl-PL" sz="1400" dirty="0" smtClean="0"/>
              <a:t>. </a:t>
            </a:r>
          </a:p>
          <a:p>
            <a:endParaRPr lang="pl-PL" sz="1400" dirty="0" smtClean="0"/>
          </a:p>
          <a:p>
            <a:r>
              <a:rPr lang="pl-PL" sz="1400" b="1" dirty="0">
                <a:solidFill>
                  <a:srgbClr val="FF0000"/>
                </a:solidFill>
              </a:rPr>
              <a:t>1.4 B ab </a:t>
            </a:r>
            <a:r>
              <a:rPr lang="pl-PL" sz="1400" dirty="0"/>
              <a:t>Wniosek Beneficjenta o płatność końcową musi zostać złożony do DIP nie później niż do </a:t>
            </a:r>
            <a:r>
              <a:rPr lang="pl-PL" sz="1400" b="1" u="sng" dirty="0"/>
              <a:t>30 września 2018 roku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b="1" u="sng" dirty="0"/>
          </a:p>
          <a:p>
            <a:r>
              <a:rPr lang="pl-PL" sz="1400" dirty="0" smtClean="0"/>
              <a:t>Uwaga</a:t>
            </a:r>
            <a:r>
              <a:rPr lang="pl-PL" sz="1400" dirty="0"/>
              <a:t>! Do wskazanego terminu złożenia ostatniego wniosku o płatność, projekt musi być </a:t>
            </a:r>
            <a:r>
              <a:rPr lang="pl-PL" sz="1400" dirty="0" smtClean="0"/>
              <a:t>zakończony.</a:t>
            </a:r>
            <a:endParaRPr lang="pl-PL" sz="1400" dirty="0">
              <a:cs typeface="Arial" pitchFamily="34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1619672" y="2253610"/>
            <a:ext cx="62646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b="1" dirty="0"/>
              <a:t>Zwiększenie międzynarodowej ekspansji MŚP poprzez wdrożenie nowych modeli biznesowych oraz zwiększenia ekspansji na rynki zewnętrzne</a:t>
            </a:r>
            <a:endParaRPr lang="pl-PL" sz="1400" dirty="0"/>
          </a:p>
          <a:p>
            <a:endParaRPr lang="pl-PL" sz="1400" dirty="0"/>
          </a:p>
        </p:txBody>
      </p:sp>
      <p:sp>
        <p:nvSpPr>
          <p:cNvPr id="9" name="Prostokąt zaokrąglony 8"/>
          <p:cNvSpPr/>
          <p:nvPr/>
        </p:nvSpPr>
        <p:spPr>
          <a:xfrm>
            <a:off x="2987824" y="2788615"/>
            <a:ext cx="2808976" cy="55977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200" dirty="0" smtClean="0"/>
              <a:t>Alokacja :</a:t>
            </a:r>
          </a:p>
          <a:p>
            <a:pPr algn="ctr"/>
            <a:r>
              <a:rPr lang="pl-PL" sz="1200" dirty="0" smtClean="0"/>
              <a:t>1.4.1 B ab - </a:t>
            </a:r>
            <a:r>
              <a:rPr lang="pl-PL" sz="1200" dirty="0"/>
              <a:t>23 579 950 </a:t>
            </a:r>
            <a:r>
              <a:rPr lang="pl-PL" sz="1200" dirty="0" smtClean="0"/>
              <a:t>PLN</a:t>
            </a:r>
          </a:p>
          <a:p>
            <a:pPr algn="ctr"/>
            <a:r>
              <a:rPr lang="pl-PL" sz="1200" dirty="0" smtClean="0"/>
              <a:t>1.4.2 B ab - </a:t>
            </a:r>
            <a:r>
              <a:rPr lang="pl-PL" sz="1200" dirty="0"/>
              <a:t>10 410 265 PLN</a:t>
            </a:r>
          </a:p>
        </p:txBody>
      </p:sp>
    </p:spTree>
    <p:extLst>
      <p:ext uri="{BB962C8B-B14F-4D97-AF65-F5344CB8AC3E}">
        <p14:creationId xmlns:p14="http://schemas.microsoft.com/office/powerpoint/2010/main" val="11242063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1009135" y="1268760"/>
            <a:ext cx="714073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Oś priorytetowa 1 – PRZEDSIĘBIORSTWA I INNOWACJE</a:t>
            </a:r>
            <a:endParaRPr lang="pl-PL" sz="2000" b="1" dirty="0">
              <a:ln w="10541" cmpd="sng">
                <a:noFill/>
                <a:prstDash val="solid"/>
              </a:ln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1331640" y="1772816"/>
            <a:ext cx="6624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>
                <a:latin typeface="Arial" pitchFamily="34" charset="0"/>
                <a:cs typeface="Arial" pitchFamily="34" charset="0"/>
              </a:rPr>
              <a:t>Działanie 1.4 Internacjonalizacja przedsiębiorstw</a:t>
            </a:r>
          </a:p>
        </p:txBody>
      </p:sp>
      <p:grpSp>
        <p:nvGrpSpPr>
          <p:cNvPr id="5" name="Grupa 4"/>
          <p:cNvGrpSpPr/>
          <p:nvPr/>
        </p:nvGrpSpPr>
        <p:grpSpPr>
          <a:xfrm>
            <a:off x="326628" y="1941887"/>
            <a:ext cx="814273" cy="1127124"/>
            <a:chOff x="-10568" y="978953"/>
            <a:chExt cx="814273" cy="1127124"/>
          </a:xfrm>
        </p:grpSpPr>
        <p:sp>
          <p:nvSpPr>
            <p:cNvPr id="6" name="Pagon 5"/>
            <p:cNvSpPr/>
            <p:nvPr/>
          </p:nvSpPr>
          <p:spPr>
            <a:xfrm rot="5400000">
              <a:off x="-154350" y="1148021"/>
              <a:ext cx="1127124" cy="788987"/>
            </a:xfrm>
            <a:prstGeom prst="chevron">
              <a:avLst/>
            </a:prstGeom>
            <a:noFill/>
            <a:ln>
              <a:solidFill>
                <a:srgbClr val="FFCC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Pagon 4"/>
            <p:cNvSpPr/>
            <p:nvPr/>
          </p:nvSpPr>
          <p:spPr>
            <a:xfrm>
              <a:off x="-10568" y="1411623"/>
              <a:ext cx="788987" cy="3381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200" b="1" kern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Schemat 1.4 </a:t>
              </a:r>
              <a:r>
                <a:rPr lang="pl-PL" sz="12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 ab</a:t>
              </a:r>
              <a:endParaRPr lang="pl-PL" sz="1200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Prostokąt 7"/>
          <p:cNvSpPr/>
          <p:nvPr/>
        </p:nvSpPr>
        <p:spPr>
          <a:xfrm>
            <a:off x="1115616" y="2243838"/>
            <a:ext cx="698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b="1" dirty="0"/>
              <a:t>Zwiększenie międzynarodowej ekspansji MŚP poprzez wdrożenie nowych modeli biznesowych oraz zwiększenia ekspansji na rynki zewnętrzne</a:t>
            </a:r>
            <a:endParaRPr lang="pl-PL" sz="1400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4277886964"/>
              </p:ext>
            </p:extLst>
          </p:nvPr>
        </p:nvGraphicFramePr>
        <p:xfrm>
          <a:off x="1403648" y="2916638"/>
          <a:ext cx="7056784" cy="32486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Obraz 10" descr="FEPR-DS-UE-EFRR-kolor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12" name="Pagon 11"/>
          <p:cNvSpPr/>
          <p:nvPr/>
        </p:nvSpPr>
        <p:spPr>
          <a:xfrm rot="5400000">
            <a:off x="29561" y="4020514"/>
            <a:ext cx="1383119" cy="1008112"/>
          </a:xfrm>
          <a:prstGeom prst="chevron">
            <a:avLst/>
          </a:prstGeom>
          <a:noFill/>
          <a:ln>
            <a:solidFill>
              <a:srgbClr val="FFCC0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Pagon 4"/>
          <p:cNvSpPr/>
          <p:nvPr/>
        </p:nvSpPr>
        <p:spPr>
          <a:xfrm>
            <a:off x="351915" y="4371902"/>
            <a:ext cx="788987" cy="33813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l-PL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Przedmiot konkursu</a:t>
            </a:r>
            <a:endParaRPr lang="pl-PL" sz="12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39993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1009135" y="1268760"/>
            <a:ext cx="714073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Oś priorytetowa 1 – PRZEDSIĘBIORSTWA I INNOWACJE</a:t>
            </a:r>
            <a:endParaRPr lang="pl-PL" sz="2000" b="1" dirty="0">
              <a:ln w="10541" cmpd="sng">
                <a:noFill/>
                <a:prstDash val="solid"/>
              </a:ln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1331640" y="1772816"/>
            <a:ext cx="6624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>
                <a:latin typeface="Arial" pitchFamily="34" charset="0"/>
                <a:cs typeface="Arial" pitchFamily="34" charset="0"/>
              </a:rPr>
              <a:t>Działanie 1.4 Internacjonalizacja przedsiębiorstw</a:t>
            </a:r>
          </a:p>
        </p:txBody>
      </p:sp>
      <p:grpSp>
        <p:nvGrpSpPr>
          <p:cNvPr id="5" name="Grupa 4"/>
          <p:cNvGrpSpPr/>
          <p:nvPr/>
        </p:nvGrpSpPr>
        <p:grpSpPr>
          <a:xfrm>
            <a:off x="323528" y="1772817"/>
            <a:ext cx="788988" cy="1127124"/>
            <a:chOff x="0" y="979159"/>
            <a:chExt cx="788988" cy="1127124"/>
          </a:xfrm>
        </p:grpSpPr>
        <p:sp>
          <p:nvSpPr>
            <p:cNvPr id="6" name="Pagon 5"/>
            <p:cNvSpPr/>
            <p:nvPr/>
          </p:nvSpPr>
          <p:spPr>
            <a:xfrm rot="5400000">
              <a:off x="-169068" y="1148227"/>
              <a:ext cx="1127124" cy="788987"/>
            </a:xfrm>
            <a:prstGeom prst="chevron">
              <a:avLst/>
            </a:prstGeom>
            <a:noFill/>
            <a:ln>
              <a:solidFill>
                <a:srgbClr val="FFCC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Pagon 4"/>
            <p:cNvSpPr/>
            <p:nvPr/>
          </p:nvSpPr>
          <p:spPr>
            <a:xfrm>
              <a:off x="1" y="1373653"/>
              <a:ext cx="788987" cy="3381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200" b="1" kern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Schemat 1.4 </a:t>
              </a:r>
              <a:r>
                <a:rPr lang="pl-PL" sz="12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 ab</a:t>
              </a:r>
              <a:endParaRPr lang="pl-PL" sz="1200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Prostokąt 7"/>
          <p:cNvSpPr/>
          <p:nvPr/>
        </p:nvSpPr>
        <p:spPr>
          <a:xfrm>
            <a:off x="1115616" y="2243838"/>
            <a:ext cx="698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b="1" dirty="0"/>
              <a:t>Zwiększenie międzynarodowej ekspansji MŚP poprzez wdrożenie nowych modeli biznesowych oraz zwiększenia ekspansji na rynki zewnętrzne</a:t>
            </a:r>
            <a:endParaRPr lang="pl-PL" sz="1400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1008932"/>
              </p:ext>
            </p:extLst>
          </p:nvPr>
        </p:nvGraphicFramePr>
        <p:xfrm>
          <a:off x="1403648" y="2916638"/>
          <a:ext cx="7056784" cy="32486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Obraz 10" descr="FEPR-DS-UE-EFRR-kolor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10" name="Pagon 9"/>
          <p:cNvSpPr/>
          <p:nvPr/>
        </p:nvSpPr>
        <p:spPr>
          <a:xfrm rot="5400000">
            <a:off x="54848" y="3267919"/>
            <a:ext cx="1383119" cy="1008112"/>
          </a:xfrm>
          <a:prstGeom prst="chevron">
            <a:avLst/>
          </a:prstGeom>
          <a:noFill/>
          <a:ln>
            <a:solidFill>
              <a:srgbClr val="FFCC0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Pagon 4"/>
          <p:cNvSpPr/>
          <p:nvPr/>
        </p:nvSpPr>
        <p:spPr>
          <a:xfrm>
            <a:off x="351913" y="3696656"/>
            <a:ext cx="788987" cy="33813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l-PL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Przedmiot konkursu</a:t>
            </a:r>
            <a:endParaRPr lang="pl-PL" sz="12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Prostokąt zaokrąglony 12"/>
          <p:cNvSpPr/>
          <p:nvPr/>
        </p:nvSpPr>
        <p:spPr>
          <a:xfrm>
            <a:off x="230602" y="5517232"/>
            <a:ext cx="1557066" cy="1111584"/>
          </a:xfrm>
          <a:prstGeom prst="roundRect">
            <a:avLst>
              <a:gd name="adj" fmla="val 10000"/>
            </a:avLst>
          </a:prstGeom>
          <a:blipFill rotWithShape="0">
            <a:blip r:embed="rId9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3442656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1918538" y="1484784"/>
            <a:ext cx="540423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DIP w perspektywie finansowej 2014-2020 </a:t>
            </a:r>
          </a:p>
        </p:txBody>
      </p:sp>
      <p:sp>
        <p:nvSpPr>
          <p:cNvPr id="10" name="Prostokąt 9"/>
          <p:cNvSpPr/>
          <p:nvPr/>
        </p:nvSpPr>
        <p:spPr>
          <a:xfrm>
            <a:off x="384297" y="2237444"/>
            <a:ext cx="835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b="1" i="1" dirty="0" smtClean="0">
                <a:latin typeface="+mj-lt"/>
                <a:cs typeface="Arial" pitchFamily="34" charset="0"/>
              </a:rPr>
              <a:t>RODZAJ PODMIOTÓW, KTÓRE MOGĄ UBIEGAĆ SIĘ O DOFINANSOWANIE</a:t>
            </a:r>
          </a:p>
          <a:p>
            <a:pPr algn="ctr"/>
            <a:endParaRPr lang="pl-PL" sz="1400" b="1" i="1" dirty="0">
              <a:latin typeface="+mj-lt"/>
              <a:cs typeface="Arial" pitchFamily="34" charset="0"/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1558639" y="3475266"/>
            <a:ext cx="2630843" cy="117250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cmpd="sng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rytt</a:t>
            </a:r>
            <a:endParaRPr lang="pl-PL" dirty="0"/>
          </a:p>
        </p:txBody>
      </p:sp>
      <p:sp>
        <p:nvSpPr>
          <p:cNvPr id="15" name="Prostokąt 14"/>
          <p:cNvSpPr/>
          <p:nvPr/>
        </p:nvSpPr>
        <p:spPr>
          <a:xfrm>
            <a:off x="5259453" y="2867155"/>
            <a:ext cx="3024337" cy="960187"/>
          </a:xfrm>
          <a:prstGeom prst="rect">
            <a:avLst/>
          </a:prstGeom>
          <a:noFill/>
          <a:ln>
            <a:solidFill>
              <a:srgbClr val="FFCC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Prostokąt 15"/>
          <p:cNvSpPr/>
          <p:nvPr/>
        </p:nvSpPr>
        <p:spPr>
          <a:xfrm>
            <a:off x="5259453" y="4427973"/>
            <a:ext cx="3024336" cy="1039213"/>
          </a:xfrm>
          <a:prstGeom prst="rect">
            <a:avLst/>
          </a:prstGeom>
          <a:noFill/>
          <a:ln>
            <a:solidFill>
              <a:srgbClr val="FFCC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" name="Strzałka w prawo 16"/>
          <p:cNvSpPr/>
          <p:nvPr/>
        </p:nvSpPr>
        <p:spPr>
          <a:xfrm>
            <a:off x="4569534" y="4606683"/>
            <a:ext cx="432048" cy="36004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C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0" name="Strzałka w prawo 19"/>
          <p:cNvSpPr/>
          <p:nvPr/>
        </p:nvSpPr>
        <p:spPr>
          <a:xfrm>
            <a:off x="4560761" y="3117000"/>
            <a:ext cx="432048" cy="360040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C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1685928" y="3599855"/>
            <a:ext cx="23762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Rodzaj podmiotów, które mogą ubiegać się o dofinansowanie</a:t>
            </a:r>
            <a:endParaRPr lang="pl-PL" dirty="0"/>
          </a:p>
        </p:txBody>
      </p:sp>
      <p:sp>
        <p:nvSpPr>
          <p:cNvPr id="21" name="pole tekstowe 20"/>
          <p:cNvSpPr txBox="1"/>
          <p:nvPr/>
        </p:nvSpPr>
        <p:spPr>
          <a:xfrm>
            <a:off x="6356921" y="3162583"/>
            <a:ext cx="67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MŚP</a:t>
            </a:r>
          </a:p>
        </p:txBody>
      </p:sp>
      <p:sp>
        <p:nvSpPr>
          <p:cNvPr id="22" name="pole tekstowe 21"/>
          <p:cNvSpPr txBox="1"/>
          <p:nvPr/>
        </p:nvSpPr>
        <p:spPr>
          <a:xfrm>
            <a:off x="6372201" y="4786703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LGD</a:t>
            </a:r>
            <a:endParaRPr lang="pl-PL" dirty="0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2126487"/>
            <a:ext cx="865707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3048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1386398" y="1340768"/>
            <a:ext cx="642054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Konkurs ogłoszony przez DIP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w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grudniu 2016 roku</a:t>
            </a:r>
          </a:p>
        </p:txBody>
      </p:sp>
      <p:sp>
        <p:nvSpPr>
          <p:cNvPr id="4" name="Prostokąt 3"/>
          <p:cNvSpPr/>
          <p:nvPr/>
        </p:nvSpPr>
        <p:spPr>
          <a:xfrm>
            <a:off x="1259632" y="1772816"/>
            <a:ext cx="6624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>
                <a:latin typeface="Arial" pitchFamily="34" charset="0"/>
                <a:cs typeface="Arial" pitchFamily="34" charset="0"/>
              </a:rPr>
              <a:t>Działanie 1.4 Internacjonalizacja przedsiębiorstw</a:t>
            </a:r>
          </a:p>
        </p:txBody>
      </p:sp>
      <p:grpSp>
        <p:nvGrpSpPr>
          <p:cNvPr id="5" name="Grupa 15"/>
          <p:cNvGrpSpPr/>
          <p:nvPr/>
        </p:nvGrpSpPr>
        <p:grpSpPr>
          <a:xfrm>
            <a:off x="323528" y="1772817"/>
            <a:ext cx="788988" cy="1127124"/>
            <a:chOff x="0" y="602"/>
            <a:chExt cx="788988" cy="1127124"/>
          </a:xfrm>
        </p:grpSpPr>
        <p:sp>
          <p:nvSpPr>
            <p:cNvPr id="7" name="Pagon 6"/>
            <p:cNvSpPr/>
            <p:nvPr/>
          </p:nvSpPr>
          <p:spPr>
            <a:xfrm rot="5400000">
              <a:off x="-169068" y="169670"/>
              <a:ext cx="1127124" cy="788987"/>
            </a:xfrm>
            <a:prstGeom prst="chevron">
              <a:avLst/>
            </a:prstGeom>
            <a:noFill/>
            <a:ln>
              <a:solidFill>
                <a:srgbClr val="FFCC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Pagon 4"/>
            <p:cNvSpPr/>
            <p:nvPr/>
          </p:nvSpPr>
          <p:spPr>
            <a:xfrm>
              <a:off x="1" y="395096"/>
              <a:ext cx="788987" cy="3381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200" b="1" kern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Schemat 1.4 B c</a:t>
              </a:r>
              <a:endParaRPr lang="pl-PL" sz="1200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Prostokąt 9"/>
          <p:cNvSpPr/>
          <p:nvPr/>
        </p:nvSpPr>
        <p:spPr>
          <a:xfrm>
            <a:off x="1115616" y="2132858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sz="1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1200" b="1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algn="just"/>
            <a:r>
              <a:rPr lang="pl-PL" sz="1200" dirty="0" smtClean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1112516" y="3488667"/>
            <a:ext cx="705514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400" b="1" dirty="0">
                <a:solidFill>
                  <a:srgbClr val="002060"/>
                </a:solidFill>
                <a:cs typeface="Arial" pitchFamily="34" charset="0"/>
              </a:rPr>
              <a:t>Okres realizacji projektu:</a:t>
            </a:r>
          </a:p>
          <a:p>
            <a:pPr algn="just"/>
            <a:endParaRPr lang="pl-PL" sz="1400" b="1" dirty="0">
              <a:solidFill>
                <a:srgbClr val="002060"/>
              </a:solidFill>
              <a:cs typeface="Arial" pitchFamily="34" charset="0"/>
            </a:endParaRPr>
          </a:p>
          <a:p>
            <a:pPr lvl="0"/>
            <a:r>
              <a:rPr lang="pl-PL" sz="1400" b="1" dirty="0" smtClean="0">
                <a:solidFill>
                  <a:srgbClr val="FF0000"/>
                </a:solidFill>
              </a:rPr>
              <a:t>1.4 B c </a:t>
            </a:r>
            <a:r>
              <a:rPr lang="pl-PL" sz="1400" dirty="0" smtClean="0"/>
              <a:t>Termin naboru (składania wniosków) od </a:t>
            </a:r>
            <a:r>
              <a:rPr lang="pl-PL" sz="1400" b="1" dirty="0"/>
              <a:t>30.01.2017 r.  do 23.02.2017 r.</a:t>
            </a:r>
            <a:endParaRPr lang="pl-PL" sz="1400" dirty="0" smtClean="0"/>
          </a:p>
          <a:p>
            <a:pPr lvl="0"/>
            <a:endParaRPr lang="pl-PL" sz="1400" dirty="0" smtClean="0"/>
          </a:p>
          <a:p>
            <a:r>
              <a:rPr lang="pl-PL" sz="1400" dirty="0"/>
              <a:t>Należy mieć na uwadze, iż Wnioskodawca rozpoczynając projekt wcześniej niż po podpisaniu umowy o dofinansowanie czyni to na własne ryzyko</a:t>
            </a:r>
            <a:r>
              <a:rPr lang="pl-PL" sz="1400" dirty="0" smtClean="0"/>
              <a:t>. </a:t>
            </a:r>
          </a:p>
          <a:p>
            <a:endParaRPr lang="pl-PL" sz="1400" dirty="0" smtClean="0"/>
          </a:p>
          <a:p>
            <a:r>
              <a:rPr lang="pl-PL" sz="1400" b="1" dirty="0" smtClean="0">
                <a:solidFill>
                  <a:srgbClr val="FF0000"/>
                </a:solidFill>
              </a:rPr>
              <a:t>1.4 </a:t>
            </a:r>
            <a:r>
              <a:rPr lang="pl-PL" sz="1400" b="1" dirty="0">
                <a:solidFill>
                  <a:srgbClr val="FF0000"/>
                </a:solidFill>
              </a:rPr>
              <a:t>B c </a:t>
            </a:r>
            <a:r>
              <a:rPr lang="pl-PL" sz="1400" dirty="0" smtClean="0"/>
              <a:t>Wniosek </a:t>
            </a:r>
            <a:r>
              <a:rPr lang="pl-PL" sz="1400" dirty="0"/>
              <a:t>Beneficjenta o płatność końcową musi zostać złożony do DIP nie później niż do </a:t>
            </a:r>
            <a:r>
              <a:rPr lang="pl-PL" sz="1400" b="1" u="sng" dirty="0" smtClean="0"/>
              <a:t>1 grudnia </a:t>
            </a:r>
            <a:r>
              <a:rPr lang="pl-PL" sz="1400" b="1" u="sng" dirty="0"/>
              <a:t>2018 roku </a:t>
            </a:r>
            <a:endParaRPr lang="pl-PL" sz="1400" b="1" u="sng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b="1" u="sng" dirty="0"/>
          </a:p>
          <a:p>
            <a:r>
              <a:rPr lang="pl-PL" sz="1400" dirty="0" smtClean="0"/>
              <a:t>Uwaga</a:t>
            </a:r>
            <a:r>
              <a:rPr lang="pl-PL" sz="1400" dirty="0"/>
              <a:t>! Do wskazanego terminu złożenia ostatniego wniosku o płatność, projekt musi być </a:t>
            </a:r>
            <a:r>
              <a:rPr lang="pl-PL" sz="1400" dirty="0" smtClean="0"/>
              <a:t>zakończony.</a:t>
            </a:r>
            <a:endParaRPr lang="pl-PL" sz="1400" dirty="0">
              <a:cs typeface="Arial" pitchFamily="34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1619672" y="2253610"/>
            <a:ext cx="62646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b="1" dirty="0"/>
              <a:t>Zwiększenie międzynarodowej ekspansji MŚP poprzez wdrożenie nowych modeli biznesowych oraz zwiększenia ekspansji na rynki zewnętrzne</a:t>
            </a:r>
            <a:endParaRPr lang="pl-PL" sz="1400" dirty="0"/>
          </a:p>
          <a:p>
            <a:endParaRPr lang="pl-PL" sz="1400" dirty="0"/>
          </a:p>
        </p:txBody>
      </p:sp>
      <p:sp>
        <p:nvSpPr>
          <p:cNvPr id="12" name="Prostokąt zaokrąglony 11"/>
          <p:cNvSpPr/>
          <p:nvPr/>
        </p:nvSpPr>
        <p:spPr>
          <a:xfrm>
            <a:off x="3235598" y="2873119"/>
            <a:ext cx="2808976" cy="55977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200" dirty="0" smtClean="0"/>
              <a:t>Alokacja :</a:t>
            </a:r>
          </a:p>
          <a:p>
            <a:pPr algn="ctr"/>
            <a:r>
              <a:rPr lang="pl-PL" sz="1200" dirty="0" smtClean="0"/>
              <a:t>   1.4.1 B c - </a:t>
            </a:r>
            <a:r>
              <a:rPr lang="pl-PL" sz="1200" dirty="0"/>
              <a:t>5 305 487,40 </a:t>
            </a:r>
            <a:r>
              <a:rPr lang="pl-PL" sz="1200" dirty="0" smtClean="0"/>
              <a:t>PLN</a:t>
            </a:r>
          </a:p>
          <a:p>
            <a:pPr algn="ctr"/>
            <a:r>
              <a:rPr lang="pl-PL" sz="1200" dirty="0" smtClean="0"/>
              <a:t>   1.4.2 B c - 7</a:t>
            </a:r>
            <a:r>
              <a:rPr lang="pl-PL" sz="1200" dirty="0"/>
              <a:t> 081 487,50 PLN</a:t>
            </a:r>
          </a:p>
        </p:txBody>
      </p:sp>
    </p:spTree>
    <p:extLst>
      <p:ext uri="{BB962C8B-B14F-4D97-AF65-F5344CB8AC3E}">
        <p14:creationId xmlns:p14="http://schemas.microsoft.com/office/powerpoint/2010/main" val="31129568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1009135" y="1268760"/>
            <a:ext cx="714073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2000" b="1" dirty="0" smtClean="0">
                <a:ln w="10541" cmpd="sng">
                  <a:noFill/>
                  <a:prstDash val="solid"/>
                </a:ln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Oś priorytetowa 1 – PRZEDSIĘBIORSTWA I INNOWACJE</a:t>
            </a:r>
            <a:endParaRPr lang="pl-PL" sz="2000" b="1" dirty="0">
              <a:ln w="10541" cmpd="sng">
                <a:noFill/>
                <a:prstDash val="solid"/>
              </a:ln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1331640" y="1772816"/>
            <a:ext cx="6624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>
                <a:latin typeface="Arial" pitchFamily="34" charset="0"/>
                <a:cs typeface="Arial" pitchFamily="34" charset="0"/>
              </a:rPr>
              <a:t>Działanie 1.4 Internacjonalizacja przedsiębiorstw</a:t>
            </a:r>
          </a:p>
        </p:txBody>
      </p:sp>
      <p:grpSp>
        <p:nvGrpSpPr>
          <p:cNvPr id="5" name="Grupa 4"/>
          <p:cNvGrpSpPr/>
          <p:nvPr/>
        </p:nvGrpSpPr>
        <p:grpSpPr>
          <a:xfrm>
            <a:off x="326628" y="1941887"/>
            <a:ext cx="814273" cy="1127124"/>
            <a:chOff x="-10568" y="978953"/>
            <a:chExt cx="814273" cy="1127124"/>
          </a:xfrm>
        </p:grpSpPr>
        <p:sp>
          <p:nvSpPr>
            <p:cNvPr id="6" name="Pagon 5"/>
            <p:cNvSpPr/>
            <p:nvPr/>
          </p:nvSpPr>
          <p:spPr>
            <a:xfrm rot="5400000">
              <a:off x="-154350" y="1148021"/>
              <a:ext cx="1127124" cy="788987"/>
            </a:xfrm>
            <a:prstGeom prst="chevron">
              <a:avLst/>
            </a:prstGeom>
            <a:noFill/>
            <a:ln>
              <a:solidFill>
                <a:srgbClr val="FFCC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Pagon 4"/>
            <p:cNvSpPr/>
            <p:nvPr/>
          </p:nvSpPr>
          <p:spPr>
            <a:xfrm>
              <a:off x="-10568" y="1411623"/>
              <a:ext cx="788987" cy="3381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200" b="1" kern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Schemat 1.4 </a:t>
              </a:r>
              <a:r>
                <a:rPr lang="pl-PL" sz="12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 c</a:t>
              </a:r>
              <a:endParaRPr lang="pl-PL" sz="1200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Prostokąt 7"/>
          <p:cNvSpPr/>
          <p:nvPr/>
        </p:nvSpPr>
        <p:spPr>
          <a:xfrm>
            <a:off x="1115616" y="2243838"/>
            <a:ext cx="698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b="1" dirty="0"/>
              <a:t>Zwiększenie międzynarodowej ekspansji MŚP poprzez wdrożenie nowych modeli biznesowych oraz zwiększenia ekspansji na rynki zewnętrzne</a:t>
            </a:r>
            <a:endParaRPr lang="pl-PL" sz="1400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413751607"/>
              </p:ext>
            </p:extLst>
          </p:nvPr>
        </p:nvGraphicFramePr>
        <p:xfrm>
          <a:off x="1403648" y="2916638"/>
          <a:ext cx="7200800" cy="32486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Obraz 10" descr="FEPR-DS-UE-EFRR-kolor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12" name="Pagon 11"/>
          <p:cNvSpPr/>
          <p:nvPr/>
        </p:nvSpPr>
        <p:spPr>
          <a:xfrm rot="5400000">
            <a:off x="29561" y="4020514"/>
            <a:ext cx="1383119" cy="1008112"/>
          </a:xfrm>
          <a:prstGeom prst="chevron">
            <a:avLst/>
          </a:prstGeom>
          <a:noFill/>
          <a:ln>
            <a:solidFill>
              <a:srgbClr val="FFCC0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Pagon 4"/>
          <p:cNvSpPr/>
          <p:nvPr/>
        </p:nvSpPr>
        <p:spPr>
          <a:xfrm>
            <a:off x="351915" y="4371902"/>
            <a:ext cx="788987" cy="33813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7620" tIns="7620" rIns="7620" bIns="7620" numCol="1" spcCol="1270" anchor="ctr" anchorCtr="0">
            <a:noAutofit/>
          </a:bodyPr>
          <a:lstStyle/>
          <a:p>
            <a:pPr lvl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l-PL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Przedmiot konkursu</a:t>
            </a:r>
            <a:endParaRPr lang="pl-PL" sz="1200" kern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3673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3396</TotalTime>
  <Words>1278</Words>
  <Application>Microsoft Office PowerPoint</Application>
  <PresentationFormat>Pokaz na ekranie (4:3)</PresentationFormat>
  <Paragraphs>235</Paragraphs>
  <Slides>20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5" baseType="lpstr">
      <vt:lpstr>Arial</vt:lpstr>
      <vt:lpstr>Calibri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Marcin Dzwonek</dc:creator>
  <cp:lastModifiedBy>Barbara Radziwiłł-Wróbel</cp:lastModifiedBy>
  <cp:revision>581</cp:revision>
  <cp:lastPrinted>2015-11-27T07:18:36Z</cp:lastPrinted>
  <dcterms:created xsi:type="dcterms:W3CDTF">2015-04-22T07:48:15Z</dcterms:created>
  <dcterms:modified xsi:type="dcterms:W3CDTF">2017-02-02T06:51:57Z</dcterms:modified>
</cp:coreProperties>
</file>